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75" r:id="rId2"/>
    <p:sldId id="296" r:id="rId3"/>
    <p:sldId id="300" r:id="rId4"/>
    <p:sldId id="299" r:id="rId5"/>
    <p:sldId id="298" r:id="rId6"/>
    <p:sldId id="302" r:id="rId7"/>
    <p:sldId id="303" r:id="rId8"/>
    <p:sldId id="304" r:id="rId9"/>
    <p:sldId id="273" r:id="rId10"/>
  </p:sldIdLst>
  <p:sldSz cx="9144000" cy="5143500" type="screen16x9"/>
  <p:notesSz cx="6808788" cy="99409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3C53AB53-F10B-47B2-AFF0-CDDB0A76EDD2}">
          <p14:sldIdLst>
            <p14:sldId id="275"/>
            <p14:sldId id="296"/>
          </p14:sldIdLst>
        </p14:section>
        <p14:section name="Раздел без заголовка" id="{C32CC7AF-D9FD-450B-BDC1-B51073B1E1A5}">
          <p14:sldIdLst>
            <p14:sldId id="300"/>
            <p14:sldId id="299"/>
            <p14:sldId id="298"/>
            <p14:sldId id="302"/>
            <p14:sldId id="303"/>
            <p14:sldId id="304"/>
            <p14:sldId id="273"/>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34587" autoAdjust="0"/>
    <p:restoredTop sz="89917" autoAdjust="0"/>
  </p:normalViewPr>
  <p:slideViewPr>
    <p:cSldViewPr>
      <p:cViewPr varScale="1">
        <p:scale>
          <a:sx n="136" d="100"/>
          <a:sy n="136" d="100"/>
        </p:scale>
        <p:origin x="-96" y="-678"/>
      </p:cViewPr>
      <p:guideLst>
        <p:guide orient="horz" pos="2160"/>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50475" cy="497046"/>
          </a:xfrm>
          <a:prstGeom prst="rect">
            <a:avLst/>
          </a:prstGeom>
        </p:spPr>
        <p:txBody>
          <a:bodyPr vert="horz" lIns="91430" tIns="45715" rIns="91430" bIns="45715" rtlCol="0"/>
          <a:lstStyle>
            <a:lvl1pPr algn="l">
              <a:defRPr sz="1200"/>
            </a:lvl1pPr>
          </a:lstStyle>
          <a:p>
            <a:endParaRPr lang="ru-RU"/>
          </a:p>
        </p:txBody>
      </p:sp>
      <p:sp>
        <p:nvSpPr>
          <p:cNvPr id="3" name="Дата 2"/>
          <p:cNvSpPr>
            <a:spLocks noGrp="1"/>
          </p:cNvSpPr>
          <p:nvPr>
            <p:ph type="dt" idx="1"/>
          </p:nvPr>
        </p:nvSpPr>
        <p:spPr>
          <a:xfrm>
            <a:off x="3856737" y="0"/>
            <a:ext cx="2950475" cy="497046"/>
          </a:xfrm>
          <a:prstGeom prst="rect">
            <a:avLst/>
          </a:prstGeom>
        </p:spPr>
        <p:txBody>
          <a:bodyPr vert="horz" lIns="91430" tIns="45715" rIns="91430" bIns="45715" rtlCol="0"/>
          <a:lstStyle>
            <a:lvl1pPr algn="r">
              <a:defRPr sz="1200"/>
            </a:lvl1pPr>
          </a:lstStyle>
          <a:p>
            <a:fld id="{FE72E508-0E99-42F9-AA59-C539DC3A886C}" type="datetimeFigureOut">
              <a:rPr lang="ru-RU" smtClean="0"/>
              <a:t>11.12.2025</a:t>
            </a:fld>
            <a:endParaRPr lang="ru-RU"/>
          </a:p>
        </p:txBody>
      </p:sp>
      <p:sp>
        <p:nvSpPr>
          <p:cNvPr id="4" name="Образ слайда 3"/>
          <p:cNvSpPr>
            <a:spLocks noGrp="1" noRot="1" noChangeAspect="1"/>
          </p:cNvSpPr>
          <p:nvPr>
            <p:ph type="sldImg" idx="2"/>
          </p:nvPr>
        </p:nvSpPr>
        <p:spPr>
          <a:xfrm>
            <a:off x="92075" y="746125"/>
            <a:ext cx="6624638" cy="3725863"/>
          </a:xfrm>
          <a:prstGeom prst="rect">
            <a:avLst/>
          </a:prstGeom>
          <a:noFill/>
          <a:ln w="12700">
            <a:solidFill>
              <a:prstClr val="black"/>
            </a:solidFill>
          </a:ln>
        </p:spPr>
        <p:txBody>
          <a:bodyPr vert="horz" lIns="91430" tIns="45715" rIns="91430" bIns="45715" rtlCol="0" anchor="ctr"/>
          <a:lstStyle/>
          <a:p>
            <a:endParaRPr lang="ru-RU"/>
          </a:p>
        </p:txBody>
      </p:sp>
      <p:sp>
        <p:nvSpPr>
          <p:cNvPr id="5" name="Заметки 4"/>
          <p:cNvSpPr>
            <a:spLocks noGrp="1"/>
          </p:cNvSpPr>
          <p:nvPr>
            <p:ph type="body" sz="quarter" idx="3"/>
          </p:nvPr>
        </p:nvSpPr>
        <p:spPr>
          <a:xfrm>
            <a:off x="680880" y="4721940"/>
            <a:ext cx="5447030" cy="4473416"/>
          </a:xfrm>
          <a:prstGeom prst="rect">
            <a:avLst/>
          </a:prstGeom>
        </p:spPr>
        <p:txBody>
          <a:bodyPr vert="horz" lIns="91430" tIns="45715" rIns="91430" bIns="45715"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42154"/>
            <a:ext cx="2950475" cy="497046"/>
          </a:xfrm>
          <a:prstGeom prst="rect">
            <a:avLst/>
          </a:prstGeom>
        </p:spPr>
        <p:txBody>
          <a:bodyPr vert="horz" lIns="91430" tIns="45715" rIns="91430" bIns="45715" rtlCol="0" anchor="b"/>
          <a:lstStyle>
            <a:lvl1pPr algn="l">
              <a:defRPr sz="1200"/>
            </a:lvl1pPr>
          </a:lstStyle>
          <a:p>
            <a:endParaRPr lang="ru-RU"/>
          </a:p>
        </p:txBody>
      </p:sp>
      <p:sp>
        <p:nvSpPr>
          <p:cNvPr id="7" name="Номер слайда 6"/>
          <p:cNvSpPr>
            <a:spLocks noGrp="1"/>
          </p:cNvSpPr>
          <p:nvPr>
            <p:ph type="sldNum" sz="quarter" idx="5"/>
          </p:nvPr>
        </p:nvSpPr>
        <p:spPr>
          <a:xfrm>
            <a:off x="3856737" y="9442154"/>
            <a:ext cx="2950475" cy="497046"/>
          </a:xfrm>
          <a:prstGeom prst="rect">
            <a:avLst/>
          </a:prstGeom>
        </p:spPr>
        <p:txBody>
          <a:bodyPr vert="horz" lIns="91430" tIns="45715" rIns="91430" bIns="45715" rtlCol="0" anchor="b"/>
          <a:lstStyle>
            <a:lvl1pPr algn="r">
              <a:defRPr sz="1200"/>
            </a:lvl1pPr>
          </a:lstStyle>
          <a:p>
            <a:fld id="{CF4C0B06-74F3-475E-9054-B1DBA008EC53}" type="slidenum">
              <a:rPr lang="ru-RU" smtClean="0"/>
              <a:t>‹#›</a:t>
            </a:fld>
            <a:endParaRPr lang="ru-RU"/>
          </a:p>
        </p:txBody>
      </p:sp>
    </p:spTree>
    <p:extLst>
      <p:ext uri="{BB962C8B-B14F-4D97-AF65-F5344CB8AC3E}">
        <p14:creationId xmlns:p14="http://schemas.microsoft.com/office/powerpoint/2010/main" val="2056001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2075" y="746125"/>
            <a:ext cx="6624638" cy="3725863"/>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7CAF5B9-CC1E-4A3E-B04F-728BB30B0B5D}" type="slidenum">
              <a:rPr lang="ru-RU" smtClean="0"/>
              <a:pPr/>
              <a:t>1</a:t>
            </a:fld>
            <a:endParaRPr lang="ru-RU" dirty="0"/>
          </a:p>
        </p:txBody>
      </p:sp>
    </p:spTree>
    <p:extLst>
      <p:ext uri="{BB962C8B-B14F-4D97-AF65-F5344CB8AC3E}">
        <p14:creationId xmlns:p14="http://schemas.microsoft.com/office/powerpoint/2010/main" val="3963053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F4C0B06-74F3-475E-9054-B1DBA008EC53}" type="slidenum">
              <a:rPr lang="ru-RU" smtClean="0"/>
              <a:t>2</a:t>
            </a:fld>
            <a:endParaRPr lang="ru-RU"/>
          </a:p>
        </p:txBody>
      </p:sp>
    </p:spTree>
    <p:extLst>
      <p:ext uri="{BB962C8B-B14F-4D97-AF65-F5344CB8AC3E}">
        <p14:creationId xmlns:p14="http://schemas.microsoft.com/office/powerpoint/2010/main" val="728401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F4C0B06-74F3-475E-9054-B1DBA008EC53}" type="slidenum">
              <a:rPr lang="ru-RU" smtClean="0"/>
              <a:t>3</a:t>
            </a:fld>
            <a:endParaRPr lang="ru-RU"/>
          </a:p>
        </p:txBody>
      </p:sp>
    </p:spTree>
    <p:extLst>
      <p:ext uri="{BB962C8B-B14F-4D97-AF65-F5344CB8AC3E}">
        <p14:creationId xmlns:p14="http://schemas.microsoft.com/office/powerpoint/2010/main" val="728401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F4C0B06-74F3-475E-9054-B1DBA008EC53}" type="slidenum">
              <a:rPr lang="ru-RU" smtClean="0"/>
              <a:t>4</a:t>
            </a:fld>
            <a:endParaRPr lang="ru-RU"/>
          </a:p>
        </p:txBody>
      </p:sp>
    </p:spTree>
    <p:extLst>
      <p:ext uri="{BB962C8B-B14F-4D97-AF65-F5344CB8AC3E}">
        <p14:creationId xmlns:p14="http://schemas.microsoft.com/office/powerpoint/2010/main" val="7284011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F4C0B06-74F3-475E-9054-B1DBA008EC53}" type="slidenum">
              <a:rPr lang="ru-RU" smtClean="0"/>
              <a:t>5</a:t>
            </a:fld>
            <a:endParaRPr lang="ru-RU"/>
          </a:p>
        </p:txBody>
      </p:sp>
    </p:spTree>
    <p:extLst>
      <p:ext uri="{BB962C8B-B14F-4D97-AF65-F5344CB8AC3E}">
        <p14:creationId xmlns:p14="http://schemas.microsoft.com/office/powerpoint/2010/main" val="728401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97819"/>
            <a:ext cx="7772400" cy="1102519"/>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7534926-41F6-4E83-983D-14AFCFC068E5}" type="datetime1">
              <a:rPr lang="ru-RU" smtClean="0"/>
              <a:t>11.12.2025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B65B061-10E5-4453-B028-E9C53CC45F04}" type="datetime1">
              <a:rPr lang="ru-RU" smtClean="0"/>
              <a:t>11.12.2025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05979"/>
            <a:ext cx="2057400" cy="4388644"/>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05979"/>
            <a:ext cx="6019800" cy="43886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97E829A-1AA9-4A98-BE5E-3E477CA194D6}" type="datetime1">
              <a:rPr lang="ru-RU" smtClean="0"/>
              <a:t>11.12.2025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7AB7C5-4C41-4E6C-BF62-425EFF1952C1}" type="datetime1">
              <a:rPr lang="ru-RU" smtClean="0"/>
              <a:t>11.12.2025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B610C25-C8FA-4721-9C6D-92DEB389B002}" type="datetime1">
              <a:rPr lang="ru-RU" smtClean="0"/>
              <a:t>11.12.2025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009950B-03FD-4217-B19F-2562DC678EB9}" type="datetime1">
              <a:rPr lang="ru-RU" smtClean="0"/>
              <a:t>11.12.2025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50A4111-721F-4EF8-8398-71C5F67FC7A6}" type="datetime1">
              <a:rPr lang="ru-RU" smtClean="0"/>
              <a:t>11.12.2025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2FDEC82-8845-4854-BA6B-D1BB4DBF1BC6}" type="datetime1">
              <a:rPr lang="ru-RU" smtClean="0"/>
              <a:t>11.12.2025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BCB7092-C89C-449F-A828-87F5365B49D8}" type="datetime1">
              <a:rPr lang="ru-RU" smtClean="0"/>
              <a:t>11.12.2025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DCEE91E-8863-4A1F-A668-B1621686897B}" type="datetime1">
              <a:rPr lang="ru-RU" smtClean="0"/>
              <a:t>11.12.2025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4C322C7-C86E-45F0-AAA1-6E480F0D5FF9}" type="datetime1">
              <a:rPr lang="ru-RU" smtClean="0"/>
              <a:t>11.12.2025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76ACB270-E5A2-4A13-912B-EF5CB2D7098F}" type="datetime1">
              <a:rPr lang="ru-RU" smtClean="0"/>
              <a:t>11.12.2025</a:t>
            </a:fld>
            <a:endParaRPr lang="ru-RU"/>
          </a:p>
        </p:txBody>
      </p:sp>
      <p:sp>
        <p:nvSpPr>
          <p:cNvPr id="5" name="Нижний колонтитул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login.consultant.ru/link/?req=doc&amp;base=PBI&amp;n=227095&amp;dst=100023" TargetMode="External"/><Relationship Id="rId5" Type="http://schemas.openxmlformats.org/officeDocument/2006/relationships/hyperlink" Target="https://login.consultant.ru/link/?req=doc&amp;base=LAW&amp;n=520175&amp;dst=27038" TargetMode="External"/><Relationship Id="rId4" Type="http://schemas.openxmlformats.org/officeDocument/2006/relationships/hyperlink" Target="https://login.consultant.ru/link/?req=doc&amp;base=LAW&amp;n=520175&amp;dst=2704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3203849" y="4659982"/>
            <a:ext cx="2448273" cy="432048"/>
          </a:xfrm>
          <a:prstGeom prst="rect">
            <a:avLst/>
          </a:prstGeom>
        </p:spPr>
        <p:txBody>
          <a:bodyPr vert="horz" lIns="81630" tIns="40815" rIns="81630" bIns="40815" rtlCol="0" anchor="ctr">
            <a:noAutofit/>
          </a:bodyPr>
          <a:lstStyle>
            <a:lvl1pPr algn="l" defTabSz="816296" rtl="0" eaLnBrk="1" latinLnBrk="0" hangingPunct="1">
              <a:spcBef>
                <a:spcPct val="0"/>
              </a:spcBef>
              <a:buNone/>
              <a:defRPr sz="4500" b="1" i="0" kern="1200">
                <a:solidFill>
                  <a:schemeClr val="bg1"/>
                </a:solidFill>
                <a:latin typeface="+mj-lt"/>
                <a:ea typeface="+mj-ea"/>
                <a:cs typeface="+mj-cs"/>
              </a:defRPr>
            </a:lvl1pPr>
          </a:lstStyle>
          <a:p>
            <a:pPr algn="ctr"/>
            <a:r>
              <a:rPr lang="ru-RU" sz="1600" dirty="0" smtClean="0">
                <a:latin typeface="Arial Narrow" panose="020B0606020202030204" pitchFamily="34" charset="0"/>
                <a:cs typeface="Times New Roman" panose="02020603050405020304" pitchFamily="18" charset="0"/>
              </a:rPr>
              <a:t>Челябинск 2017г</a:t>
            </a:r>
            <a:endParaRPr lang="ru-RU" sz="3200" dirty="0">
              <a:latin typeface="Arial Narrow" panose="020B0606020202030204" pitchFamily="34" charset="0"/>
              <a:cs typeface="Times New Roman" panose="02020603050405020304" pitchFamily="18" charset="0"/>
            </a:endParaRPr>
          </a:p>
        </p:txBody>
      </p:sp>
      <p:pic>
        <p:nvPicPr>
          <p:cNvPr id="2051" name="Picture 3" descr="C:\Documents and Settings\7449-00-691\Рабочий стол\0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 y="144017"/>
            <a:ext cx="9144000" cy="5164037"/>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179512" y="1635646"/>
            <a:ext cx="4968552" cy="2592288"/>
          </a:xfrm>
        </p:spPr>
        <p:txBody>
          <a:bodyPr>
            <a:noAutofit/>
          </a:bodyPr>
          <a:lstStyle/>
          <a:p>
            <a:pPr>
              <a:spcAft>
                <a:spcPts val="1200"/>
              </a:spcAft>
            </a:pPr>
            <a:r>
              <a:rPr lang="ru-RU" sz="2400" b="1" dirty="0">
                <a:solidFill>
                  <a:schemeClr val="tx2"/>
                </a:solidFill>
                <a:latin typeface="Arial Narrow" panose="020B0606020202030204" pitchFamily="34" charset="0"/>
              </a:rPr>
              <a:t>Ключевые изменения в налоговом законодательстве по страховым взносам с 01.01.2026г. </a:t>
            </a:r>
            <a:endParaRPr lang="ru-RU" altLang="ru-RU" sz="2400" dirty="0">
              <a:solidFill>
                <a:srgbClr val="005AA9"/>
              </a:solidFill>
              <a:latin typeface="Arial Narrow" panose="020B0606020202030204" pitchFamily="34" charset="0"/>
              <a:cs typeface="Aharoni" panose="02010803020104030203" pitchFamily="2" charset="-79"/>
            </a:endParaRPr>
          </a:p>
        </p:txBody>
      </p:sp>
      <p:sp>
        <p:nvSpPr>
          <p:cNvPr id="5" name="TextBox 4"/>
          <p:cNvSpPr txBox="1"/>
          <p:nvPr/>
        </p:nvSpPr>
        <p:spPr>
          <a:xfrm>
            <a:off x="1502692" y="445863"/>
            <a:ext cx="4725492" cy="864096"/>
          </a:xfrm>
          <a:prstGeom prst="rect">
            <a:avLst/>
          </a:prstGeom>
        </p:spPr>
        <p:txBody>
          <a:bodyPr vert="horz" wrap="square" lIns="104306" tIns="52153" rIns="104306" bIns="52153" rtlCol="0" anchor="ctr">
            <a:noAutofit/>
          </a:bodyPr>
          <a:lstStyle/>
          <a:p>
            <a:pPr defTabSz="1043056" fontAlgn="auto">
              <a:lnSpc>
                <a:spcPts val="2100"/>
              </a:lnSpc>
              <a:spcAft>
                <a:spcPts val="0"/>
              </a:spcAft>
              <a:defRPr/>
            </a:pPr>
            <a:r>
              <a:rPr lang="ru-RU" sz="1400" b="1" dirty="0" smtClean="0">
                <a:solidFill>
                  <a:srgbClr val="0066B3"/>
                </a:solidFill>
                <a:latin typeface="Arial Narrow" panose="020B0606020202030204" pitchFamily="34" charset="0"/>
              </a:rPr>
              <a:t>МЕЖРАЙОННАЯ ИФНС РОССИИ № 30 ПО ЧЕЛЯБИНСКОЙ ОБЛАСТИ</a:t>
            </a:r>
            <a:endParaRPr lang="ru-RU" sz="1400" b="1" dirty="0">
              <a:solidFill>
                <a:srgbClr val="0066B3"/>
              </a:solidFill>
              <a:latin typeface="Arial Narrow" panose="020B0606020202030204" pitchFamily="34" charset="0"/>
            </a:endParaRPr>
          </a:p>
        </p:txBody>
      </p:sp>
      <p:pic>
        <p:nvPicPr>
          <p:cNvPr id="1026" name="Picture 2" descr="F:\05\22 ФИРМЕННЫЙ СТИЛЬ\2021\2020\FNS_gerb_202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9552" y="411511"/>
            <a:ext cx="985438" cy="1015341"/>
          </a:xfrm>
          <a:prstGeom prst="rect">
            <a:avLst/>
          </a:prstGeom>
          <a:noFill/>
          <a:extLst>
            <a:ext uri="{909E8E84-426E-40DD-AFC4-6F175D3DCCD1}">
              <a14:hiddenFill xmlns:a14="http://schemas.microsoft.com/office/drawing/2010/main">
                <a:solidFill>
                  <a:srgbClr val="FFFFFF"/>
                </a:solidFill>
              </a14:hiddenFill>
            </a:ext>
          </a:extLst>
        </p:spPr>
      </p:pic>
      <p:pic>
        <p:nvPicPr>
          <p:cNvPr id="8" name="Рисунок 7" descr="https://cdn-crimea-news.com/img/20240116/3f051f2cf19541529c5057b4453f9e4a.jpg"/>
          <p:cNvPicPr/>
          <p:nvPr/>
        </p:nvPicPr>
        <p:blipFill>
          <a:blip r:embed="rId5">
            <a:extLst>
              <a:ext uri="{28A0092B-C50C-407E-A947-70E740481C1C}">
                <a14:useLocalDpi xmlns:a14="http://schemas.microsoft.com/office/drawing/2010/main" val="0"/>
              </a:ext>
            </a:extLst>
          </a:blip>
          <a:srcRect/>
          <a:stretch>
            <a:fillRect/>
          </a:stretch>
        </p:blipFill>
        <p:spPr bwMode="auto">
          <a:xfrm>
            <a:off x="4932040" y="1131590"/>
            <a:ext cx="3816424" cy="3672408"/>
          </a:xfrm>
          <a:prstGeom prst="rect">
            <a:avLst/>
          </a:prstGeom>
          <a:noFill/>
          <a:ln>
            <a:noFill/>
          </a:ln>
        </p:spPr>
      </p:pic>
      <p:sp>
        <p:nvSpPr>
          <p:cNvPr id="3" name="Номер слайда 2"/>
          <p:cNvSpPr>
            <a:spLocks noGrp="1"/>
          </p:cNvSpPr>
          <p:nvPr>
            <p:ph type="sldNum" sz="quarter" idx="12"/>
          </p:nvPr>
        </p:nvSpPr>
        <p:spPr/>
        <p:txBody>
          <a:bodyPr/>
          <a:lstStyle/>
          <a:p>
            <a:fld id="{B19B0651-EE4F-4900-A07F-96A6BFA9D0F0}" type="slidenum">
              <a:rPr lang="ru-RU" smtClean="0"/>
              <a:t>1</a:t>
            </a:fld>
            <a:endParaRPr lang="ru-RU"/>
          </a:p>
        </p:txBody>
      </p:sp>
    </p:spTree>
    <p:extLst>
      <p:ext uri="{BB962C8B-B14F-4D97-AF65-F5344CB8AC3E}">
        <p14:creationId xmlns:p14="http://schemas.microsoft.com/office/powerpoint/2010/main" val="11798386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9532" y="466724"/>
            <a:ext cx="8424936" cy="723644"/>
          </a:xfrm>
        </p:spPr>
        <p:txBody>
          <a:bodyPr>
            <a:noAutofit/>
          </a:bodyPr>
          <a:lstStyle/>
          <a:p>
            <a:r>
              <a:rPr lang="ru-RU" sz="1400" b="1" dirty="0">
                <a:solidFill>
                  <a:srgbClr val="0000FF"/>
                </a:solidFill>
              </a:rPr>
              <a:t>Изменения в части применения пониженного тарифа в размере 15%  плательщиками страховых взносов, признаваемых субъектами малого или среднего предпринимательства в соответствии с Федеральным законом от 24 июля 2007 года N 209-ФЗ (пп.17 п.1 ст.427 НК </a:t>
            </a:r>
            <a:r>
              <a:rPr lang="ru-RU" sz="1400" b="1" dirty="0" smtClean="0">
                <a:solidFill>
                  <a:srgbClr val="0000FF"/>
                </a:solidFill>
              </a:rPr>
              <a:t>РФ)</a:t>
            </a:r>
            <a:endParaRPr lang="ru-RU" sz="1400" b="1" dirty="0">
              <a:solidFill>
                <a:schemeClr val="tx2"/>
              </a:solidFill>
              <a:latin typeface="Times New Roman" panose="02020603050405020304" pitchFamily="18" charset="0"/>
              <a:cs typeface="Times New Roman" panose="02020603050405020304" pitchFamily="18" charset="0"/>
            </a:endParaRPr>
          </a:p>
        </p:txBody>
      </p:sp>
      <p:grpSp>
        <p:nvGrpSpPr>
          <p:cNvPr id="4" name="Группа 16"/>
          <p:cNvGrpSpPr>
            <a:grpSpLocks/>
          </p:cNvGrpSpPr>
          <p:nvPr/>
        </p:nvGrpSpPr>
        <p:grpSpPr bwMode="auto">
          <a:xfrm>
            <a:off x="0" y="436621"/>
            <a:ext cx="10691664" cy="30103"/>
            <a:chOff x="0" y="582163"/>
            <a:chExt cx="10691664" cy="40137"/>
          </a:xfrm>
        </p:grpSpPr>
        <p:sp>
          <p:nvSpPr>
            <p:cNvPr id="5" name="Line 16"/>
            <p:cNvSpPr>
              <a:spLocks noChangeShapeType="1"/>
            </p:cNvSpPr>
            <p:nvPr/>
          </p:nvSpPr>
          <p:spPr bwMode="auto">
            <a:xfrm>
              <a:off x="0" y="622300"/>
              <a:ext cx="9144000" cy="0"/>
            </a:xfrm>
            <a:prstGeom prst="line">
              <a:avLst/>
            </a:prstGeom>
            <a:noFill/>
            <a:ln w="19050">
              <a:solidFill>
                <a:srgbClr val="7AA5D4"/>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 name="Line 16"/>
            <p:cNvSpPr>
              <a:spLocks noChangeShapeType="1"/>
            </p:cNvSpPr>
            <p:nvPr/>
          </p:nvSpPr>
          <p:spPr bwMode="auto">
            <a:xfrm>
              <a:off x="1547664" y="582163"/>
              <a:ext cx="9144000" cy="0"/>
            </a:xfrm>
            <a:prstGeom prst="line">
              <a:avLst/>
            </a:prstGeom>
            <a:noFill/>
            <a:ln w="19050">
              <a:solidFill>
                <a:srgbClr val="7AA5D4"/>
              </a:solidFill>
              <a:round/>
              <a:headEnd/>
              <a:tailEnd/>
            </a:ln>
            <a:extLst>
              <a:ext uri="{909E8E84-426E-40DD-AFC4-6F175D3DCCD1}">
                <a14:hiddenFill xmlns:a14="http://schemas.microsoft.com/office/drawing/2010/main">
                  <a:noFill/>
                </a14:hiddenFill>
              </a:ext>
            </a:extLst>
          </p:spPr>
          <p:txBody>
            <a:bodyPr/>
            <a:lstStyle/>
            <a:p>
              <a:endParaRPr lang="ru-RU"/>
            </a:p>
          </p:txBody>
        </p:sp>
      </p:grpSp>
      <p:pic>
        <p:nvPicPr>
          <p:cNvPr id="8" name="Рисунок 7"/>
          <p:cNvPicPr>
            <a:picLocks/>
          </p:cNvPicPr>
          <p:nvPr/>
        </p:nvPicPr>
        <p:blipFill>
          <a:blip r:embed="rId3"/>
          <a:stretch>
            <a:fillRect/>
          </a:stretch>
        </p:blipFill>
        <p:spPr>
          <a:xfrm>
            <a:off x="395537" y="76407"/>
            <a:ext cx="720000" cy="667941"/>
          </a:xfrm>
          <a:prstGeom prst="rect">
            <a:avLst/>
          </a:prstGeom>
        </p:spPr>
      </p:pic>
      <p:sp>
        <p:nvSpPr>
          <p:cNvPr id="13" name="Подзаголовок 2"/>
          <p:cNvSpPr txBox="1">
            <a:spLocks/>
          </p:cNvSpPr>
          <p:nvPr/>
        </p:nvSpPr>
        <p:spPr>
          <a:xfrm>
            <a:off x="395536" y="1002592"/>
            <a:ext cx="8661721" cy="5430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endParaRPr lang="ru-RU" sz="1100" dirty="0"/>
          </a:p>
        </p:txBody>
      </p:sp>
      <p:sp>
        <p:nvSpPr>
          <p:cNvPr id="14" name="Подзаголовок 2"/>
          <p:cNvSpPr txBox="1">
            <a:spLocks/>
          </p:cNvSpPr>
          <p:nvPr/>
        </p:nvSpPr>
        <p:spPr>
          <a:xfrm>
            <a:off x="467544" y="1131590"/>
            <a:ext cx="8568952" cy="38884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indent="457200" algn="just"/>
            <a:endParaRPr lang="ru-RU" sz="1400" dirty="0">
              <a:solidFill>
                <a:schemeClr val="tx1"/>
              </a:solidFill>
            </a:endParaRPr>
          </a:p>
        </p:txBody>
      </p:sp>
      <p:sp>
        <p:nvSpPr>
          <p:cNvPr id="3" name="Прямоугольник 2"/>
          <p:cNvSpPr/>
          <p:nvPr/>
        </p:nvSpPr>
        <p:spPr>
          <a:xfrm>
            <a:off x="539552" y="1002592"/>
            <a:ext cx="8064896" cy="375552"/>
          </a:xfrm>
          <a:prstGeom prst="rect">
            <a:avLst/>
          </a:prstGeom>
        </p:spPr>
        <p:txBody>
          <a:bodyPr wrap="square">
            <a:spAutoFit/>
          </a:bodyPr>
          <a:lstStyle/>
          <a:p>
            <a:pPr algn="just">
              <a:lnSpc>
                <a:spcPct val="107000"/>
              </a:lnSpc>
              <a:spcAft>
                <a:spcPts val="0"/>
              </a:spcAft>
            </a:pPr>
            <a:r>
              <a:rPr lang="ru-RU" b="1" dirty="0">
                <a:latin typeface="Calibri" panose="020F0502020204030204" pitchFamily="34" charset="0"/>
                <a:ea typeface="Calibri" panose="020F0502020204030204" pitchFamily="34" charset="0"/>
                <a:cs typeface="Conv_PFDINTEXTCONDPRO-MEDIUM"/>
              </a:rPr>
              <a:t> </a:t>
            </a:r>
            <a:endParaRPr lang="ru-RU" dirty="0">
              <a:latin typeface="Calibri" panose="020F0502020204030204" pitchFamily="34" charset="0"/>
              <a:ea typeface="Calibri" panose="020F0502020204030204" pitchFamily="34" charset="0"/>
              <a:cs typeface="Conv_PFDINTEXTCONDPRO-MEDIUM"/>
            </a:endParaRPr>
          </a:p>
        </p:txBody>
      </p:sp>
      <p:graphicFrame>
        <p:nvGraphicFramePr>
          <p:cNvPr id="7" name="Таблица 6"/>
          <p:cNvGraphicFramePr>
            <a:graphicFrameLocks noGrp="1"/>
          </p:cNvGraphicFramePr>
          <p:nvPr>
            <p:extLst>
              <p:ext uri="{D42A27DB-BD31-4B8C-83A1-F6EECF244321}">
                <p14:modId xmlns:p14="http://schemas.microsoft.com/office/powerpoint/2010/main" val="789398305"/>
              </p:ext>
            </p:extLst>
          </p:nvPr>
        </p:nvGraphicFramePr>
        <p:xfrm>
          <a:off x="467544" y="1131590"/>
          <a:ext cx="8292664" cy="3877564"/>
        </p:xfrm>
        <a:graphic>
          <a:graphicData uri="http://schemas.openxmlformats.org/drawingml/2006/table">
            <a:tbl>
              <a:tblPr firstRow="1" firstCol="1" bandRow="1">
                <a:tableStyleId>{5C22544A-7EE6-4342-B048-85BDC9FD1C3A}</a:tableStyleId>
              </a:tblPr>
              <a:tblGrid>
                <a:gridCol w="4188208"/>
                <a:gridCol w="4104456"/>
              </a:tblGrid>
              <a:tr h="367953">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ru-RU" sz="1100" dirty="0">
                          <a:effectLst/>
                        </a:rPr>
                        <a:t> </a:t>
                      </a:r>
                      <a:r>
                        <a:rPr lang="ru-RU" sz="1800" b="1" i="0" u="none" strike="noStrike" kern="1200" baseline="0" dirty="0" smtClean="0">
                          <a:solidFill>
                            <a:schemeClr val="lt1"/>
                          </a:solidFill>
                          <a:latin typeface="+mn-lt"/>
                          <a:ea typeface="+mn-ea"/>
                          <a:cs typeface="+mn-cs"/>
                        </a:rPr>
                        <a:t>С 01.01.2026 единый пониженный тариф 15% применяют:</a:t>
                      </a:r>
                    </a:p>
                    <a:p>
                      <a:pPr>
                        <a:lnSpc>
                          <a:spcPct val="115000"/>
                        </a:lnSpc>
                        <a:spcAft>
                          <a:spcPts val="0"/>
                        </a:spcAft>
                      </a:pPr>
                      <a:endParaRPr lang="ru-RU" sz="1100" dirty="0">
                        <a:effectLst/>
                        <a:latin typeface="Calibri"/>
                        <a:ea typeface="Calibri"/>
                        <a:cs typeface="Times New Roman"/>
                      </a:endParaRPr>
                    </a:p>
                  </a:txBody>
                  <a:tcPr marL="68580" marR="68580" marT="0" marB="0"/>
                </a:tc>
                <a:tc hMerge="1">
                  <a:txBody>
                    <a:bodyPr/>
                    <a:lstStyle/>
                    <a:p>
                      <a:pPr algn="ctr">
                        <a:lnSpc>
                          <a:spcPct val="115000"/>
                        </a:lnSpc>
                        <a:spcAft>
                          <a:spcPts val="0"/>
                        </a:spcAft>
                      </a:pPr>
                      <a:endParaRPr lang="ru-RU" sz="1800" dirty="0">
                        <a:effectLst/>
                        <a:latin typeface="Calibri"/>
                        <a:ea typeface="Calibri"/>
                        <a:cs typeface="Times New Roman"/>
                      </a:endParaRPr>
                    </a:p>
                  </a:txBody>
                  <a:tcPr marL="68580" marR="68580" marT="0" marB="0"/>
                </a:tc>
              </a:tr>
              <a:tr h="2466932">
                <a:tc>
                  <a:txBody>
                    <a:bodyPr/>
                    <a:lstStyle/>
                    <a:p>
                      <a:pPr marL="0" lvl="0" indent="0">
                        <a:lnSpc>
                          <a:spcPct val="115000"/>
                        </a:lnSpc>
                        <a:spcAft>
                          <a:spcPts val="0"/>
                        </a:spcAft>
                        <a:buFont typeface="Symbol"/>
                        <a:buNone/>
                      </a:pPr>
                      <a:r>
                        <a:rPr lang="ru-RU" sz="1800" dirty="0" smtClean="0">
                          <a:effectLst/>
                          <a:latin typeface="+mn-lt"/>
                          <a:ea typeface="Calibri"/>
                          <a:cs typeface="Times New Roman"/>
                        </a:rPr>
                        <a:t>• </a:t>
                      </a:r>
                      <a:r>
                        <a:rPr lang="ru-RU" sz="1200" dirty="0" smtClean="0">
                          <a:effectLst/>
                          <a:latin typeface="+mn-lt"/>
                          <a:ea typeface="Calibri"/>
                          <a:cs typeface="Times New Roman"/>
                        </a:rPr>
                        <a:t>субъекты МСП с основным видом деятельности из </a:t>
                      </a:r>
                      <a:r>
                        <a:rPr lang="ru-RU" sz="1200" b="1" dirty="0" smtClean="0">
                          <a:solidFill>
                            <a:srgbClr val="FF0000"/>
                          </a:solidFill>
                          <a:effectLst/>
                          <a:latin typeface="+mn-lt"/>
                          <a:ea typeface="Calibri"/>
                          <a:cs typeface="Times New Roman"/>
                        </a:rPr>
                        <a:t>перечня, утверждаемого Правительством РФ</a:t>
                      </a:r>
                      <a:r>
                        <a:rPr lang="ru-RU" sz="1200" dirty="0" smtClean="0">
                          <a:effectLst/>
                          <a:latin typeface="+mn-lt"/>
                          <a:ea typeface="Calibri"/>
                          <a:cs typeface="Times New Roman"/>
                        </a:rPr>
                        <a:t>, если вид экономической деятельности указан в ЕГРЮЛ (ЕГРИП) в качестве основного, а по итогам отчетного (расчетного) периода доходы от осуществления этой деятельности в сумме доходов, определяемых в порядке гл. 23, 25, 26.2 НК РФ, составляют не менее 70%. Исключение - субъекты МСП, занимающиеся обрабатывающим производством, для которых установлен единый пониженный тариф 7,6%. (п.13.3 НК РФ).</a:t>
                      </a:r>
                    </a:p>
                    <a:p>
                      <a:pPr marL="0" lvl="0" indent="0">
                        <a:lnSpc>
                          <a:spcPct val="115000"/>
                        </a:lnSpc>
                        <a:spcAft>
                          <a:spcPts val="0"/>
                        </a:spcAft>
                        <a:buFont typeface="Symbol"/>
                        <a:buNone/>
                      </a:pPr>
                      <a:endParaRPr lang="ru-RU" sz="1800" dirty="0">
                        <a:effectLst/>
                        <a:latin typeface="Calibri"/>
                        <a:ea typeface="Calibri"/>
                        <a:cs typeface="Times New Roman"/>
                      </a:endParaRPr>
                    </a:p>
                  </a:txBody>
                  <a:tcPr marL="68580" marR="68580" marT="0" marB="0">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ru-RU" sz="1800" dirty="0" smtClean="0">
                          <a:effectLst/>
                          <a:latin typeface="+mn-lt"/>
                          <a:ea typeface="Calibri"/>
                          <a:cs typeface="Times New Roman"/>
                        </a:rPr>
                        <a:t>•</a:t>
                      </a:r>
                      <a:r>
                        <a:rPr lang="ru-RU" sz="1200" dirty="0" smtClean="0">
                          <a:effectLst/>
                          <a:latin typeface="+mn-lt"/>
                          <a:ea typeface="Calibri"/>
                          <a:cs typeface="Times New Roman"/>
                        </a:rPr>
                        <a:t>субъекты МСП, предоставляющие услуги общественного питания, соответствующие требованиям </a:t>
                      </a:r>
                      <a:r>
                        <a:rPr lang="ru-RU" sz="1200" dirty="0" err="1" smtClean="0">
                          <a:effectLst/>
                          <a:latin typeface="+mn-lt"/>
                          <a:ea typeface="Calibri"/>
                          <a:cs typeface="Times New Roman"/>
                        </a:rPr>
                        <a:t>пп</a:t>
                      </a:r>
                      <a:r>
                        <a:rPr lang="ru-RU" sz="1200" dirty="0" smtClean="0">
                          <a:effectLst/>
                          <a:latin typeface="+mn-lt"/>
                          <a:ea typeface="Calibri"/>
                          <a:cs typeface="Times New Roman"/>
                        </a:rPr>
                        <a:t>. 38 п. 3 ст. 149 НК РФ, с основным видом деятельности "деятельность по предоставлению продуктов питания и напитков" и среднесписочной численностью работников более 250 чел. Если такой субъект МСП применял единый пониженный тариф, но перестал отвечать перечисленным условиям, он лишается права его применять с начала расчетного периода, в котором допущено несоответствие (п. 13.1 ст. 427 НК РФ).</a:t>
                      </a:r>
                    </a:p>
                    <a:p>
                      <a:pPr>
                        <a:lnSpc>
                          <a:spcPct val="115000"/>
                        </a:lnSpc>
                        <a:spcAft>
                          <a:spcPts val="0"/>
                        </a:spcAft>
                      </a:pPr>
                      <a:endParaRPr lang="ru-RU" sz="1800" dirty="0">
                        <a:effectLst/>
                        <a:latin typeface="Calibri"/>
                        <a:ea typeface="Calibri"/>
                        <a:cs typeface="Times New Roman"/>
                      </a:endParaRPr>
                    </a:p>
                  </a:txBody>
                  <a:tcPr marL="68580" marR="68580" marT="0" marB="0">
                    <a:lnB w="12700" cap="flat" cmpd="sng" algn="ctr">
                      <a:solidFill>
                        <a:schemeClr val="tx1"/>
                      </a:solidFill>
                      <a:prstDash val="solid"/>
                      <a:round/>
                      <a:headEnd type="none" w="med" len="med"/>
                      <a:tailEnd type="none" w="med" len="med"/>
                    </a:lnB>
                  </a:tcPr>
                </a:tc>
              </a:tr>
              <a:tr h="629541">
                <a:tc gridSpan="2">
                  <a:txBody>
                    <a:bodyPr/>
                    <a:lstStyle/>
                    <a:p>
                      <a:pPr algn="just"/>
                      <a:r>
                        <a:rPr lang="ru-RU" sz="1200" b="1" i="0" u="none" strike="noStrike" baseline="0" dirty="0" smtClean="0">
                          <a:latin typeface="Cambria"/>
                        </a:rPr>
                        <a:t>Остальные субъекты МСП, которые до 01.01.2026 могли применять пониженный тариф из </a:t>
                      </a:r>
                      <a:r>
                        <a:rPr lang="ru-RU" sz="1200" b="1" i="0" u="none" strike="noStrike" baseline="0" dirty="0" smtClean="0">
                          <a:solidFill>
                            <a:srgbClr val="0000FF"/>
                          </a:solidFill>
                          <a:latin typeface="Cambria"/>
                          <a:hlinkClick r:id="rId4"/>
                        </a:rPr>
                        <a:t>п. 2.4 ст. 427 НК РФ на основании </a:t>
                      </a:r>
                      <a:r>
                        <a:rPr lang="ru-RU" sz="1200" b="1" i="0" u="none" strike="noStrike" baseline="0" dirty="0" err="1" smtClean="0">
                          <a:solidFill>
                            <a:srgbClr val="0000FF"/>
                          </a:solidFill>
                          <a:latin typeface="Cambria"/>
                          <a:hlinkClick r:id="rId5"/>
                        </a:rPr>
                        <a:t>пп</a:t>
                      </a:r>
                      <a:r>
                        <a:rPr lang="ru-RU" sz="1200" b="1" i="0" u="none" strike="noStrike" baseline="0" dirty="0" smtClean="0">
                          <a:solidFill>
                            <a:srgbClr val="0000FF"/>
                          </a:solidFill>
                          <a:latin typeface="Cambria"/>
                          <a:hlinkClick r:id="rId5"/>
                        </a:rPr>
                        <a:t>. 17 п. 1 ст. 427 НК РФ, с 01.01.2026 применяют </a:t>
                      </a:r>
                      <a:r>
                        <a:rPr lang="ru-RU" sz="1200" b="1" i="0" u="none" strike="noStrike" baseline="0" dirty="0" smtClean="0">
                          <a:solidFill>
                            <a:srgbClr val="0000FF"/>
                          </a:solidFill>
                          <a:latin typeface="Cambria"/>
                          <a:hlinkClick r:id="rId6"/>
                        </a:rPr>
                        <a:t>единый тариф страховых взносов на ОПС, ОМС и на случай </a:t>
                      </a:r>
                      <a:r>
                        <a:rPr lang="ru-RU" sz="1200" b="1" i="0" u="none" strike="noStrike" baseline="0" dirty="0" err="1" smtClean="0">
                          <a:solidFill>
                            <a:srgbClr val="0000FF"/>
                          </a:solidFill>
                          <a:latin typeface="Cambria"/>
                          <a:hlinkClick r:id="rId6"/>
                        </a:rPr>
                        <a:t>ВНиМ</a:t>
                      </a:r>
                      <a:r>
                        <a:rPr lang="ru-RU" sz="1200" b="1" i="0" u="none" strike="noStrike" baseline="0" dirty="0" smtClean="0">
                          <a:solidFill>
                            <a:srgbClr val="0000FF"/>
                          </a:solidFill>
                          <a:latin typeface="Cambria"/>
                          <a:hlinkClick r:id="rId6"/>
                        </a:rPr>
                        <a:t>.</a:t>
                      </a:r>
                    </a:p>
                    <a:p>
                      <a:pPr marL="0" lvl="0" indent="0">
                        <a:lnSpc>
                          <a:spcPct val="115000"/>
                        </a:lnSpc>
                        <a:spcAft>
                          <a:spcPts val="0"/>
                        </a:spcAft>
                        <a:buFont typeface="Symbol"/>
                        <a:buNone/>
                      </a:pPr>
                      <a:r>
                        <a:rPr lang="ru-RU" sz="1800" dirty="0" smtClean="0">
                          <a:effectLst/>
                          <a:latin typeface="Calibri"/>
                          <a:ea typeface="Calibri"/>
                          <a:cs typeface="Times New Roman"/>
                        </a:rPr>
                        <a:t>  </a:t>
                      </a:r>
                      <a:endParaRPr lang="ru-RU" sz="1800" dirty="0">
                        <a:effectLst/>
                        <a:latin typeface="Calibri"/>
                        <a:ea typeface="Calibri"/>
                        <a:cs typeface="Times New Roman"/>
                      </a:endParaRPr>
                    </a:p>
                  </a:txBody>
                  <a:tcPr marL="68580" marR="68580" marT="0" marB="0">
                    <a:lnT w="12700" cap="flat" cmpd="sng" algn="ctr">
                      <a:solidFill>
                        <a:schemeClr val="tx1"/>
                      </a:solidFill>
                      <a:prstDash val="solid"/>
                      <a:round/>
                      <a:headEnd type="none" w="med" len="med"/>
                      <a:tailEnd type="none" w="med" len="med"/>
                    </a:lnT>
                  </a:tcPr>
                </a:tc>
                <a:tc hMerge="1">
                  <a:txBody>
                    <a:bodyPr/>
                    <a:lstStyle/>
                    <a:p>
                      <a:pPr>
                        <a:lnSpc>
                          <a:spcPct val="115000"/>
                        </a:lnSpc>
                        <a:spcAft>
                          <a:spcPts val="0"/>
                        </a:spcAft>
                      </a:pPr>
                      <a:endParaRPr lang="ru-RU" sz="1800" dirty="0">
                        <a:effectLst/>
                        <a:latin typeface="Calibri"/>
                        <a:ea typeface="Calibri"/>
                        <a:cs typeface="Times New Roman"/>
                      </a:endParaRPr>
                    </a:p>
                  </a:txBody>
                  <a:tcPr marL="68580" marR="68580" marT="0" marB="0">
                    <a:lnT w="12700" cap="flat" cmpd="sng" algn="ctr">
                      <a:solidFill>
                        <a:schemeClr val="tx1"/>
                      </a:solidFill>
                      <a:prstDash val="solid"/>
                      <a:round/>
                      <a:headEnd type="none" w="med" len="med"/>
                      <a:tailEnd type="none" w="med" len="med"/>
                    </a:lnT>
                  </a:tcPr>
                </a:tc>
              </a:tr>
            </a:tbl>
          </a:graphicData>
        </a:graphic>
      </p:graphicFrame>
      <p:sp>
        <p:nvSpPr>
          <p:cNvPr id="9" name="Номер слайда 8"/>
          <p:cNvSpPr>
            <a:spLocks noGrp="1"/>
          </p:cNvSpPr>
          <p:nvPr>
            <p:ph type="sldNum" sz="quarter" idx="12"/>
          </p:nvPr>
        </p:nvSpPr>
        <p:spPr/>
        <p:txBody>
          <a:bodyPr/>
          <a:lstStyle/>
          <a:p>
            <a:fld id="{B19B0651-EE4F-4900-A07F-96A6BFA9D0F0}" type="slidenum">
              <a:rPr lang="ru-RU" smtClean="0"/>
              <a:t>2</a:t>
            </a:fld>
            <a:endParaRPr lang="ru-RU"/>
          </a:p>
        </p:txBody>
      </p:sp>
    </p:spTree>
    <p:extLst>
      <p:ext uri="{BB962C8B-B14F-4D97-AF65-F5344CB8AC3E}">
        <p14:creationId xmlns:p14="http://schemas.microsoft.com/office/powerpoint/2010/main" val="36435835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78275" y="627534"/>
            <a:ext cx="8424936" cy="432048"/>
          </a:xfrm>
        </p:spPr>
        <p:txBody>
          <a:bodyPr>
            <a:noAutofit/>
          </a:bodyPr>
          <a:lstStyle/>
          <a:p>
            <a:r>
              <a:rPr lang="ru-RU" sz="1400" b="1" dirty="0" smtClean="0">
                <a:solidFill>
                  <a:srgbClr val="0000FF"/>
                </a:solidFill>
              </a:rPr>
              <a:t>Изменения в ст. 427 НК РФ (размеры пониженных тарифов) и ст. 422 НК РФ (доходы не подлежащие обложению СВ)</a:t>
            </a:r>
            <a:endParaRPr lang="ru-RU" sz="1400" b="1" dirty="0">
              <a:solidFill>
                <a:schemeClr val="tx2"/>
              </a:solidFill>
              <a:latin typeface="Times New Roman" panose="02020603050405020304" pitchFamily="18" charset="0"/>
              <a:cs typeface="Times New Roman" panose="02020603050405020304" pitchFamily="18" charset="0"/>
            </a:endParaRPr>
          </a:p>
        </p:txBody>
      </p:sp>
      <p:grpSp>
        <p:nvGrpSpPr>
          <p:cNvPr id="4" name="Группа 16"/>
          <p:cNvGrpSpPr>
            <a:grpSpLocks/>
          </p:cNvGrpSpPr>
          <p:nvPr/>
        </p:nvGrpSpPr>
        <p:grpSpPr bwMode="auto">
          <a:xfrm>
            <a:off x="0" y="436621"/>
            <a:ext cx="10691664" cy="30103"/>
            <a:chOff x="0" y="582163"/>
            <a:chExt cx="10691664" cy="40137"/>
          </a:xfrm>
        </p:grpSpPr>
        <p:sp>
          <p:nvSpPr>
            <p:cNvPr id="5" name="Line 16"/>
            <p:cNvSpPr>
              <a:spLocks noChangeShapeType="1"/>
            </p:cNvSpPr>
            <p:nvPr/>
          </p:nvSpPr>
          <p:spPr bwMode="auto">
            <a:xfrm>
              <a:off x="0" y="622300"/>
              <a:ext cx="9144000" cy="0"/>
            </a:xfrm>
            <a:prstGeom prst="line">
              <a:avLst/>
            </a:prstGeom>
            <a:noFill/>
            <a:ln w="19050">
              <a:solidFill>
                <a:srgbClr val="7AA5D4"/>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 name="Line 16"/>
            <p:cNvSpPr>
              <a:spLocks noChangeShapeType="1"/>
            </p:cNvSpPr>
            <p:nvPr/>
          </p:nvSpPr>
          <p:spPr bwMode="auto">
            <a:xfrm>
              <a:off x="1547664" y="582163"/>
              <a:ext cx="9144000" cy="0"/>
            </a:xfrm>
            <a:prstGeom prst="line">
              <a:avLst/>
            </a:prstGeom>
            <a:noFill/>
            <a:ln w="19050">
              <a:solidFill>
                <a:srgbClr val="7AA5D4"/>
              </a:solidFill>
              <a:round/>
              <a:headEnd/>
              <a:tailEnd/>
            </a:ln>
            <a:extLst>
              <a:ext uri="{909E8E84-426E-40DD-AFC4-6F175D3DCCD1}">
                <a14:hiddenFill xmlns:a14="http://schemas.microsoft.com/office/drawing/2010/main">
                  <a:noFill/>
                </a14:hiddenFill>
              </a:ext>
            </a:extLst>
          </p:spPr>
          <p:txBody>
            <a:bodyPr/>
            <a:lstStyle/>
            <a:p>
              <a:endParaRPr lang="ru-RU"/>
            </a:p>
          </p:txBody>
        </p:sp>
      </p:grpSp>
      <p:pic>
        <p:nvPicPr>
          <p:cNvPr id="8" name="Рисунок 7"/>
          <p:cNvPicPr>
            <a:picLocks/>
          </p:cNvPicPr>
          <p:nvPr/>
        </p:nvPicPr>
        <p:blipFill>
          <a:blip r:embed="rId3"/>
          <a:stretch>
            <a:fillRect/>
          </a:stretch>
        </p:blipFill>
        <p:spPr>
          <a:xfrm>
            <a:off x="179552" y="90385"/>
            <a:ext cx="720000" cy="667941"/>
          </a:xfrm>
          <a:prstGeom prst="rect">
            <a:avLst/>
          </a:prstGeom>
        </p:spPr>
      </p:pic>
      <p:sp>
        <p:nvSpPr>
          <p:cNvPr id="13" name="Подзаголовок 2"/>
          <p:cNvSpPr txBox="1">
            <a:spLocks/>
          </p:cNvSpPr>
          <p:nvPr/>
        </p:nvSpPr>
        <p:spPr>
          <a:xfrm>
            <a:off x="395536" y="1002592"/>
            <a:ext cx="8661721" cy="5430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endParaRPr lang="ru-RU" sz="1100" dirty="0"/>
          </a:p>
        </p:txBody>
      </p:sp>
      <p:sp>
        <p:nvSpPr>
          <p:cNvPr id="14" name="Подзаголовок 2"/>
          <p:cNvSpPr txBox="1">
            <a:spLocks/>
          </p:cNvSpPr>
          <p:nvPr/>
        </p:nvSpPr>
        <p:spPr>
          <a:xfrm>
            <a:off x="467544" y="1131590"/>
            <a:ext cx="8568952" cy="38884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indent="457200" algn="just"/>
            <a:endParaRPr lang="ru-RU" sz="1400" dirty="0">
              <a:solidFill>
                <a:schemeClr val="tx1"/>
              </a:solidFill>
            </a:endParaRPr>
          </a:p>
        </p:txBody>
      </p:sp>
      <p:sp>
        <p:nvSpPr>
          <p:cNvPr id="12" name="Прямоугольник 11"/>
          <p:cNvSpPr/>
          <p:nvPr/>
        </p:nvSpPr>
        <p:spPr>
          <a:xfrm>
            <a:off x="8604448" y="4639444"/>
            <a:ext cx="512719" cy="50405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t>4</a:t>
            </a:r>
          </a:p>
          <a:p>
            <a:pPr algn="ctr"/>
            <a:endParaRPr lang="ru-RU" b="1" dirty="0"/>
          </a:p>
        </p:txBody>
      </p:sp>
      <p:sp>
        <p:nvSpPr>
          <p:cNvPr id="3" name="Прямоугольник 2"/>
          <p:cNvSpPr/>
          <p:nvPr/>
        </p:nvSpPr>
        <p:spPr>
          <a:xfrm>
            <a:off x="539552" y="1002592"/>
            <a:ext cx="8064896" cy="375552"/>
          </a:xfrm>
          <a:prstGeom prst="rect">
            <a:avLst/>
          </a:prstGeom>
        </p:spPr>
        <p:txBody>
          <a:bodyPr wrap="square">
            <a:spAutoFit/>
          </a:bodyPr>
          <a:lstStyle/>
          <a:p>
            <a:pPr algn="just">
              <a:lnSpc>
                <a:spcPct val="107000"/>
              </a:lnSpc>
              <a:spcAft>
                <a:spcPts val="0"/>
              </a:spcAft>
            </a:pPr>
            <a:r>
              <a:rPr lang="ru-RU" b="1" dirty="0">
                <a:latin typeface="Calibri" panose="020F0502020204030204" pitchFamily="34" charset="0"/>
                <a:ea typeface="Calibri" panose="020F0502020204030204" pitchFamily="34" charset="0"/>
                <a:cs typeface="Conv_PFDINTEXTCONDPRO-MEDIUM"/>
              </a:rPr>
              <a:t> </a:t>
            </a:r>
            <a:endParaRPr lang="ru-RU" dirty="0">
              <a:latin typeface="Calibri" panose="020F0502020204030204" pitchFamily="34" charset="0"/>
              <a:ea typeface="Calibri" panose="020F0502020204030204" pitchFamily="34" charset="0"/>
              <a:cs typeface="Conv_PFDINTEXTCONDPRO-MEDIUM"/>
            </a:endParaRPr>
          </a:p>
        </p:txBody>
      </p:sp>
      <p:graphicFrame>
        <p:nvGraphicFramePr>
          <p:cNvPr id="7" name="Таблица 6"/>
          <p:cNvGraphicFramePr>
            <a:graphicFrameLocks noGrp="1"/>
          </p:cNvGraphicFramePr>
          <p:nvPr>
            <p:extLst>
              <p:ext uri="{D42A27DB-BD31-4B8C-83A1-F6EECF244321}">
                <p14:modId xmlns:p14="http://schemas.microsoft.com/office/powerpoint/2010/main" val="165106731"/>
              </p:ext>
            </p:extLst>
          </p:nvPr>
        </p:nvGraphicFramePr>
        <p:xfrm>
          <a:off x="755576" y="1131589"/>
          <a:ext cx="8130435" cy="3945420"/>
        </p:xfrm>
        <a:graphic>
          <a:graphicData uri="http://schemas.openxmlformats.org/drawingml/2006/table">
            <a:tbl>
              <a:tblPr firstRow="1" firstCol="1" bandRow="1">
                <a:tableStyleId>{5C22544A-7EE6-4342-B048-85BDC9FD1C3A}</a:tableStyleId>
              </a:tblPr>
              <a:tblGrid>
                <a:gridCol w="3960440"/>
                <a:gridCol w="1971122"/>
                <a:gridCol w="2198873"/>
              </a:tblGrid>
              <a:tr h="186469">
                <a:tc>
                  <a:txBody>
                    <a:bodyPr/>
                    <a:lstStyle/>
                    <a:p>
                      <a:pPr algn="ctr">
                        <a:lnSpc>
                          <a:spcPct val="115000"/>
                        </a:lnSpc>
                        <a:spcAft>
                          <a:spcPts val="0"/>
                        </a:spcAft>
                      </a:pPr>
                      <a:r>
                        <a:rPr lang="ru-RU" sz="1800" dirty="0">
                          <a:effectLst/>
                        </a:rPr>
                        <a:t> </a:t>
                      </a:r>
                      <a:r>
                        <a:rPr lang="ru-RU" sz="1800" dirty="0" smtClean="0">
                          <a:effectLst/>
                        </a:rPr>
                        <a:t>ст. 427 НК РФ</a:t>
                      </a:r>
                      <a:endParaRPr lang="ru-RU" sz="18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800" dirty="0" smtClean="0">
                          <a:effectLst/>
                        </a:rPr>
                        <a:t>2025</a:t>
                      </a:r>
                      <a:endParaRPr lang="ru-RU" sz="18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800" dirty="0" smtClean="0">
                          <a:effectLst/>
                        </a:rPr>
                        <a:t>2026</a:t>
                      </a:r>
                      <a:endParaRPr lang="ru-RU" sz="1800" dirty="0">
                        <a:effectLst/>
                        <a:latin typeface="Calibri"/>
                        <a:ea typeface="Calibri"/>
                        <a:cs typeface="Times New Roman"/>
                      </a:endParaRPr>
                    </a:p>
                  </a:txBody>
                  <a:tcPr marL="68580" marR="68580" marT="0" marB="0"/>
                </a:tc>
              </a:tr>
              <a:tr h="456313">
                <a:tc>
                  <a:txBody>
                    <a:bodyPr/>
                    <a:lstStyle/>
                    <a:p>
                      <a:pPr marL="342900" lvl="0" indent="-342900">
                        <a:lnSpc>
                          <a:spcPct val="115000"/>
                        </a:lnSpc>
                        <a:spcAft>
                          <a:spcPts val="0"/>
                        </a:spcAft>
                        <a:buFont typeface="Symbol"/>
                        <a:buChar char=""/>
                      </a:pPr>
                      <a:r>
                        <a:rPr lang="ru-RU" sz="1400" dirty="0" smtClean="0">
                          <a:effectLst/>
                        </a:rPr>
                        <a:t>Для </a:t>
                      </a:r>
                      <a:r>
                        <a:rPr lang="en-US" sz="1400" dirty="0" smtClean="0">
                          <a:effectLst/>
                        </a:rPr>
                        <a:t>IT-</a:t>
                      </a:r>
                      <a:r>
                        <a:rPr lang="ru-RU" sz="1400" dirty="0" smtClean="0">
                          <a:effectLst/>
                        </a:rPr>
                        <a:t>компаний</a:t>
                      </a:r>
                    </a:p>
                  </a:txBody>
                  <a:tcPr marL="68580" marR="68580" marT="0" marB="0"/>
                </a:tc>
                <a:tc>
                  <a:txBody>
                    <a:bodyPr/>
                    <a:lstStyle/>
                    <a:p>
                      <a:pPr>
                        <a:lnSpc>
                          <a:spcPct val="115000"/>
                        </a:lnSpc>
                        <a:spcAft>
                          <a:spcPts val="0"/>
                        </a:spcAft>
                      </a:pPr>
                      <a:r>
                        <a:rPr lang="ru-RU" sz="1400" dirty="0" smtClean="0">
                          <a:effectLst/>
                          <a:latin typeface="Calibri"/>
                          <a:ea typeface="Calibri"/>
                          <a:cs typeface="Times New Roman"/>
                        </a:rPr>
                        <a:t>7,6% - в пределах</a:t>
                      </a:r>
                      <a:r>
                        <a:rPr lang="ru-RU" sz="1400" baseline="0" dirty="0" smtClean="0">
                          <a:effectLst/>
                          <a:latin typeface="Calibri"/>
                          <a:ea typeface="Calibri"/>
                          <a:cs typeface="Times New Roman"/>
                        </a:rPr>
                        <a:t> ЕПВ</a:t>
                      </a:r>
                    </a:p>
                    <a:p>
                      <a:pPr>
                        <a:lnSpc>
                          <a:spcPct val="115000"/>
                        </a:lnSpc>
                        <a:spcAft>
                          <a:spcPts val="0"/>
                        </a:spcAft>
                      </a:pPr>
                      <a:r>
                        <a:rPr lang="ru-RU" sz="1400" baseline="0" dirty="0" smtClean="0">
                          <a:effectLst/>
                          <a:latin typeface="Calibri"/>
                          <a:ea typeface="Calibri"/>
                          <a:cs typeface="Times New Roman"/>
                        </a:rPr>
                        <a:t>7,6% - сверх ЕПВ</a:t>
                      </a:r>
                      <a:endParaRPr lang="ru-RU" sz="1400" dirty="0">
                        <a:effectLst/>
                        <a:latin typeface="Calibri"/>
                        <a:ea typeface="Calibri"/>
                        <a:cs typeface="Times New Roman"/>
                      </a:endParaRPr>
                    </a:p>
                  </a:txBody>
                  <a:tcPr marL="68580" marR="68580" marT="0" marB="0"/>
                </a:tc>
                <a:tc>
                  <a:txBody>
                    <a:bodyPr/>
                    <a:lstStyle/>
                    <a:p>
                      <a:pPr marL="0" indent="0">
                        <a:lnSpc>
                          <a:spcPct val="115000"/>
                        </a:lnSpc>
                        <a:spcAft>
                          <a:spcPts val="0"/>
                        </a:spcAft>
                        <a:buFont typeface="Arial" panose="020B0604020202020204" pitchFamily="34" charset="0"/>
                        <a:buNone/>
                      </a:pPr>
                      <a:r>
                        <a:rPr lang="ru-RU" sz="1400" dirty="0" smtClean="0">
                          <a:effectLst/>
                        </a:rPr>
                        <a:t>15% - в</a:t>
                      </a:r>
                      <a:r>
                        <a:rPr lang="ru-RU" sz="1400" baseline="0" dirty="0" smtClean="0">
                          <a:effectLst/>
                        </a:rPr>
                        <a:t>  пределах ЕПВ</a:t>
                      </a:r>
                    </a:p>
                    <a:p>
                      <a:pPr marL="0" indent="0">
                        <a:lnSpc>
                          <a:spcPct val="115000"/>
                        </a:lnSpc>
                        <a:spcAft>
                          <a:spcPts val="0"/>
                        </a:spcAft>
                        <a:buFont typeface="Arial" panose="020B0604020202020204" pitchFamily="34" charset="0"/>
                        <a:buNone/>
                      </a:pPr>
                      <a:r>
                        <a:rPr lang="ru-RU" sz="1400" baseline="0" dirty="0" smtClean="0">
                          <a:effectLst/>
                          <a:latin typeface="Calibri"/>
                          <a:ea typeface="Calibri"/>
                          <a:cs typeface="Times New Roman"/>
                        </a:rPr>
                        <a:t>7,6% - сверх ЕПВ</a:t>
                      </a:r>
                      <a:endParaRPr lang="ru-RU" sz="1400" dirty="0">
                        <a:effectLst/>
                        <a:latin typeface="Calibri"/>
                        <a:ea typeface="Calibri"/>
                        <a:cs typeface="Times New Roman"/>
                      </a:endParaRPr>
                    </a:p>
                  </a:txBody>
                  <a:tcPr marL="68580" marR="68580" marT="0" marB="0"/>
                </a:tc>
              </a:tr>
              <a:tr h="830971">
                <a:tc>
                  <a:txBody>
                    <a:bodyPr/>
                    <a:lstStyle/>
                    <a:p>
                      <a:pPr marL="342900" lvl="0" indent="-342900">
                        <a:lnSpc>
                          <a:spcPct val="115000"/>
                        </a:lnSpc>
                        <a:spcAft>
                          <a:spcPts val="0"/>
                        </a:spcAft>
                        <a:buFont typeface="Symbol"/>
                        <a:buChar char=""/>
                      </a:pPr>
                      <a:r>
                        <a:rPr lang="ru-RU" sz="1400" dirty="0" smtClean="0">
                          <a:effectLst/>
                        </a:rPr>
                        <a:t>для организаций, занятых в сфере радиоэлектронной промышленности</a:t>
                      </a:r>
                      <a:endParaRPr lang="ru-RU" sz="1400" dirty="0">
                        <a:effectLst/>
                      </a:endParaRPr>
                    </a:p>
                  </a:txBody>
                  <a:tcPr marL="68580" marR="68580" marT="0" marB="0">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ru-RU" sz="1400" dirty="0" smtClean="0">
                          <a:effectLst/>
                        </a:rPr>
                        <a:t>7,6% - в пределах ЕПВ</a:t>
                      </a:r>
                    </a:p>
                    <a:p>
                      <a:pPr>
                        <a:lnSpc>
                          <a:spcPct val="115000"/>
                        </a:lnSpc>
                        <a:spcAft>
                          <a:spcPts val="0"/>
                        </a:spcAft>
                      </a:pPr>
                      <a:r>
                        <a:rPr lang="ru-RU" sz="1400" dirty="0" smtClean="0">
                          <a:effectLst/>
                        </a:rPr>
                        <a:t>7,6% - сверх ЕПВ</a:t>
                      </a:r>
                      <a:endParaRPr lang="ru-RU" sz="1400" dirty="0">
                        <a:effectLst/>
                      </a:endParaRPr>
                    </a:p>
                  </a:txBody>
                  <a:tcPr marL="68580" marR="68580" marT="0" marB="0">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ru-RU" sz="1400" dirty="0" smtClean="0">
                          <a:effectLst/>
                        </a:rPr>
                        <a:t>7,6% - в  пределах ЕПВ</a:t>
                      </a:r>
                    </a:p>
                    <a:p>
                      <a:pPr>
                        <a:lnSpc>
                          <a:spcPct val="115000"/>
                        </a:lnSpc>
                        <a:spcAft>
                          <a:spcPts val="0"/>
                        </a:spcAft>
                      </a:pPr>
                      <a:r>
                        <a:rPr lang="ru-RU" sz="1400" dirty="0" smtClean="0">
                          <a:effectLst/>
                        </a:rPr>
                        <a:t>0% - сверх ЕПВ</a:t>
                      </a:r>
                    </a:p>
                  </a:txBody>
                  <a:tcPr marL="68580" marR="68580" marT="0" marB="0">
                    <a:lnB w="12700" cap="flat" cmpd="sng" algn="ctr">
                      <a:solidFill>
                        <a:schemeClr val="tx1"/>
                      </a:solidFill>
                      <a:prstDash val="solid"/>
                      <a:round/>
                      <a:headEnd type="none" w="med" len="med"/>
                      <a:tailEnd type="none" w="med" len="med"/>
                    </a:lnB>
                  </a:tcPr>
                </a:tc>
              </a:tr>
              <a:tr h="276991">
                <a:tc>
                  <a:txBody>
                    <a:bodyPr/>
                    <a:lstStyle/>
                    <a:p>
                      <a:pPr marL="0" lvl="0" indent="0" algn="ctr">
                        <a:lnSpc>
                          <a:spcPct val="115000"/>
                        </a:lnSpc>
                        <a:spcAft>
                          <a:spcPts val="0"/>
                        </a:spcAft>
                        <a:buFont typeface="Symbol"/>
                        <a:buNone/>
                      </a:pPr>
                      <a:r>
                        <a:rPr lang="ru-RU" sz="1400" dirty="0" smtClean="0">
                          <a:effectLst/>
                        </a:rPr>
                        <a:t>Ст. 422 НК РФ</a:t>
                      </a:r>
                      <a:endParaRPr lang="ru-RU" sz="1400" dirty="0">
                        <a:effectLst/>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b="1" dirty="0" smtClean="0"/>
                        <a:t>2025</a:t>
                      </a:r>
                      <a:endParaRPr lang="ru-RU" b="1" dirty="0"/>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400" b="1" dirty="0" smtClean="0">
                          <a:effectLst/>
                        </a:rPr>
                        <a:t>2026</a:t>
                      </a:r>
                      <a:endParaRPr lang="ru-RU" sz="1400" b="1" dirty="0">
                        <a:effectLst/>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31262">
                <a:tc>
                  <a:txBody>
                    <a:bodyPr/>
                    <a:lstStyle/>
                    <a:p>
                      <a:pPr marL="342900" lvl="0" indent="-342900">
                        <a:lnSpc>
                          <a:spcPct val="115000"/>
                        </a:lnSpc>
                        <a:spcAft>
                          <a:spcPts val="0"/>
                        </a:spcAft>
                        <a:buFont typeface="Symbol"/>
                        <a:buChar char=""/>
                      </a:pPr>
                      <a:r>
                        <a:rPr lang="ru-RU" sz="1400" dirty="0" smtClean="0">
                          <a:effectLst/>
                        </a:rPr>
                        <a:t>суммы единовременной материальной помощи работникам (родителям, усыновителям, опекунам) при рождении (усыновлении (удочерении) ребенка, установлении опеки над ребенком</a:t>
                      </a:r>
                    </a:p>
                    <a:p>
                      <a:pPr marL="342900" lvl="0" indent="-342900">
                        <a:lnSpc>
                          <a:spcPct val="115000"/>
                        </a:lnSpc>
                        <a:spcAft>
                          <a:spcPts val="0"/>
                        </a:spcAft>
                        <a:buFont typeface="Symbol"/>
                        <a:buChar char=""/>
                      </a:pPr>
                      <a:endParaRPr lang="ru-RU" sz="1400" dirty="0" smtClean="0">
                        <a:effectLst/>
                      </a:endParaRPr>
                    </a:p>
                    <a:p>
                      <a:pPr marL="342900" lvl="0" indent="-342900">
                        <a:lnSpc>
                          <a:spcPct val="115000"/>
                        </a:lnSpc>
                        <a:spcAft>
                          <a:spcPts val="0"/>
                        </a:spcAft>
                        <a:buFont typeface="Symbol"/>
                        <a:buChar char=""/>
                      </a:pPr>
                      <a:endParaRPr lang="ru-RU" sz="1400" dirty="0">
                        <a:effectLst/>
                      </a:endParaRPr>
                    </a:p>
                  </a:txBody>
                  <a:tcPr marL="68580" marR="68580" marT="0" marB="0">
                    <a:lnT w="12700" cap="flat" cmpd="sng" algn="ctr">
                      <a:solidFill>
                        <a:schemeClr val="tx1"/>
                      </a:solidFill>
                      <a:prstDash val="solid"/>
                      <a:round/>
                      <a:headEnd type="none" w="med" len="med"/>
                      <a:tailEnd type="none" w="med" len="med"/>
                    </a:lnT>
                  </a:tcPr>
                </a:tc>
                <a:tc>
                  <a:txBody>
                    <a:bodyPr/>
                    <a:lstStyle/>
                    <a:p>
                      <a:pPr>
                        <a:lnSpc>
                          <a:spcPct val="115000"/>
                        </a:lnSpc>
                        <a:spcAft>
                          <a:spcPts val="0"/>
                        </a:spcAft>
                      </a:pPr>
                      <a:r>
                        <a:rPr lang="ru-RU" sz="1400" dirty="0" smtClean="0">
                          <a:effectLst/>
                        </a:rPr>
                        <a:t>50 000</a:t>
                      </a:r>
                      <a:r>
                        <a:rPr lang="ru-RU" sz="1400" baseline="0" dirty="0" smtClean="0">
                          <a:effectLst/>
                        </a:rPr>
                        <a:t> руб.</a:t>
                      </a:r>
                      <a:endParaRPr lang="ru-RU" sz="1400" dirty="0">
                        <a:effectLst/>
                      </a:endParaRPr>
                    </a:p>
                  </a:txBody>
                  <a:tcPr marL="68580" marR="68580" marT="0" marB="0">
                    <a:lnT w="12700" cap="flat" cmpd="sng" algn="ctr">
                      <a:solidFill>
                        <a:schemeClr val="tx1"/>
                      </a:solidFill>
                      <a:prstDash val="solid"/>
                      <a:round/>
                      <a:headEnd type="none" w="med" len="med"/>
                      <a:tailEnd type="none" w="med" len="med"/>
                    </a:lnT>
                  </a:tcPr>
                </a:tc>
                <a:tc>
                  <a:txBody>
                    <a:bodyPr/>
                    <a:lstStyle/>
                    <a:p>
                      <a:pPr>
                        <a:lnSpc>
                          <a:spcPct val="115000"/>
                        </a:lnSpc>
                        <a:spcAft>
                          <a:spcPts val="0"/>
                        </a:spcAft>
                      </a:pPr>
                      <a:r>
                        <a:rPr lang="ru-RU" sz="1400" dirty="0" smtClean="0">
                          <a:effectLst/>
                        </a:rPr>
                        <a:t>1 000 000 руб.</a:t>
                      </a:r>
                    </a:p>
                  </a:txBody>
                  <a:tcPr marL="68580" marR="68580" marT="0" marB="0">
                    <a:lnT w="12700" cap="flat" cmpd="sng" algn="ctr">
                      <a:solidFill>
                        <a:schemeClr val="tx1"/>
                      </a:solidFill>
                      <a:prstDash val="solid"/>
                      <a:round/>
                      <a:headEnd type="none" w="med" len="med"/>
                      <a:tailEnd type="none" w="med" len="med"/>
                    </a:lnT>
                  </a:tcPr>
                </a:tc>
              </a:tr>
            </a:tbl>
          </a:graphicData>
        </a:graphic>
      </p:graphicFrame>
      <p:sp>
        <p:nvSpPr>
          <p:cNvPr id="9" name="Номер слайда 8"/>
          <p:cNvSpPr>
            <a:spLocks noGrp="1"/>
          </p:cNvSpPr>
          <p:nvPr>
            <p:ph type="sldNum" sz="quarter" idx="12"/>
          </p:nvPr>
        </p:nvSpPr>
        <p:spPr/>
        <p:txBody>
          <a:bodyPr/>
          <a:lstStyle/>
          <a:p>
            <a:fld id="{B19B0651-EE4F-4900-A07F-96A6BFA9D0F0}" type="slidenum">
              <a:rPr lang="ru-RU" smtClean="0"/>
              <a:t>3</a:t>
            </a:fld>
            <a:endParaRPr lang="ru-RU"/>
          </a:p>
        </p:txBody>
      </p:sp>
    </p:spTree>
    <p:extLst>
      <p:ext uri="{BB962C8B-B14F-4D97-AF65-F5344CB8AC3E}">
        <p14:creationId xmlns:p14="http://schemas.microsoft.com/office/powerpoint/2010/main" val="41378318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9532" y="466724"/>
            <a:ext cx="8424936" cy="723644"/>
          </a:xfrm>
        </p:spPr>
        <p:txBody>
          <a:bodyPr>
            <a:noAutofit/>
          </a:bodyPr>
          <a:lstStyle/>
          <a:p>
            <a:r>
              <a:rPr lang="ru-RU" sz="1400" b="1" dirty="0">
                <a:solidFill>
                  <a:srgbClr val="0000FF"/>
                </a:solidFill>
              </a:rPr>
              <a:t>База для исчисления страховых взносов для плательщиков, производящих выплаты и иные вознаграждения физическим лицам</a:t>
            </a:r>
            <a:br>
              <a:rPr lang="ru-RU" sz="1400" b="1" dirty="0">
                <a:solidFill>
                  <a:srgbClr val="0000FF"/>
                </a:solidFill>
              </a:rPr>
            </a:br>
            <a:r>
              <a:rPr lang="ru-RU" sz="1400" b="1" dirty="0" smtClean="0">
                <a:solidFill>
                  <a:srgbClr val="0000FF"/>
                </a:solidFill>
              </a:rPr>
              <a:t>(п.1 ст. 421 НК РФ)</a:t>
            </a:r>
            <a:endParaRPr lang="ru-RU" sz="1400" b="1" dirty="0">
              <a:solidFill>
                <a:schemeClr val="tx2"/>
              </a:solidFill>
              <a:latin typeface="Times New Roman" panose="02020603050405020304" pitchFamily="18" charset="0"/>
              <a:cs typeface="Times New Roman" panose="02020603050405020304" pitchFamily="18" charset="0"/>
            </a:endParaRPr>
          </a:p>
        </p:txBody>
      </p:sp>
      <p:grpSp>
        <p:nvGrpSpPr>
          <p:cNvPr id="4" name="Группа 16"/>
          <p:cNvGrpSpPr>
            <a:grpSpLocks/>
          </p:cNvGrpSpPr>
          <p:nvPr/>
        </p:nvGrpSpPr>
        <p:grpSpPr bwMode="auto">
          <a:xfrm>
            <a:off x="0" y="436621"/>
            <a:ext cx="10691664" cy="30103"/>
            <a:chOff x="0" y="582163"/>
            <a:chExt cx="10691664" cy="40137"/>
          </a:xfrm>
        </p:grpSpPr>
        <p:sp>
          <p:nvSpPr>
            <p:cNvPr id="5" name="Line 16"/>
            <p:cNvSpPr>
              <a:spLocks noChangeShapeType="1"/>
            </p:cNvSpPr>
            <p:nvPr/>
          </p:nvSpPr>
          <p:spPr bwMode="auto">
            <a:xfrm>
              <a:off x="0" y="622300"/>
              <a:ext cx="9144000" cy="0"/>
            </a:xfrm>
            <a:prstGeom prst="line">
              <a:avLst/>
            </a:prstGeom>
            <a:noFill/>
            <a:ln w="19050">
              <a:solidFill>
                <a:srgbClr val="7AA5D4"/>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 name="Line 16"/>
            <p:cNvSpPr>
              <a:spLocks noChangeShapeType="1"/>
            </p:cNvSpPr>
            <p:nvPr/>
          </p:nvSpPr>
          <p:spPr bwMode="auto">
            <a:xfrm>
              <a:off x="1547664" y="582163"/>
              <a:ext cx="9144000" cy="0"/>
            </a:xfrm>
            <a:prstGeom prst="line">
              <a:avLst/>
            </a:prstGeom>
            <a:noFill/>
            <a:ln w="19050">
              <a:solidFill>
                <a:srgbClr val="7AA5D4"/>
              </a:solidFill>
              <a:round/>
              <a:headEnd/>
              <a:tailEnd/>
            </a:ln>
            <a:extLst>
              <a:ext uri="{909E8E84-426E-40DD-AFC4-6F175D3DCCD1}">
                <a14:hiddenFill xmlns:a14="http://schemas.microsoft.com/office/drawing/2010/main">
                  <a:noFill/>
                </a14:hiddenFill>
              </a:ext>
            </a:extLst>
          </p:spPr>
          <p:txBody>
            <a:bodyPr/>
            <a:lstStyle/>
            <a:p>
              <a:endParaRPr lang="ru-RU"/>
            </a:p>
          </p:txBody>
        </p:sp>
      </p:grpSp>
      <p:pic>
        <p:nvPicPr>
          <p:cNvPr id="8" name="Рисунок 7"/>
          <p:cNvPicPr>
            <a:picLocks/>
          </p:cNvPicPr>
          <p:nvPr/>
        </p:nvPicPr>
        <p:blipFill>
          <a:blip r:embed="rId3"/>
          <a:stretch>
            <a:fillRect/>
          </a:stretch>
        </p:blipFill>
        <p:spPr>
          <a:xfrm>
            <a:off x="395537" y="76407"/>
            <a:ext cx="720000" cy="667941"/>
          </a:xfrm>
          <a:prstGeom prst="rect">
            <a:avLst/>
          </a:prstGeom>
        </p:spPr>
      </p:pic>
      <p:sp>
        <p:nvSpPr>
          <p:cNvPr id="13" name="Подзаголовок 2"/>
          <p:cNvSpPr txBox="1">
            <a:spLocks/>
          </p:cNvSpPr>
          <p:nvPr/>
        </p:nvSpPr>
        <p:spPr>
          <a:xfrm>
            <a:off x="395536" y="1002592"/>
            <a:ext cx="8661721" cy="5430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endParaRPr lang="ru-RU" sz="1100" dirty="0"/>
          </a:p>
        </p:txBody>
      </p:sp>
      <p:sp>
        <p:nvSpPr>
          <p:cNvPr id="14" name="Подзаголовок 2"/>
          <p:cNvSpPr txBox="1">
            <a:spLocks/>
          </p:cNvSpPr>
          <p:nvPr/>
        </p:nvSpPr>
        <p:spPr>
          <a:xfrm>
            <a:off x="467544" y="1131590"/>
            <a:ext cx="8568952" cy="38884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indent="457200" algn="just"/>
            <a:endParaRPr lang="ru-RU" sz="1400" dirty="0">
              <a:solidFill>
                <a:schemeClr val="tx1"/>
              </a:solidFill>
            </a:endParaRPr>
          </a:p>
        </p:txBody>
      </p:sp>
      <p:sp>
        <p:nvSpPr>
          <p:cNvPr id="12" name="Прямоугольник 11"/>
          <p:cNvSpPr/>
          <p:nvPr/>
        </p:nvSpPr>
        <p:spPr>
          <a:xfrm>
            <a:off x="8604448" y="4639444"/>
            <a:ext cx="512719" cy="50405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t>3</a:t>
            </a:r>
          </a:p>
        </p:txBody>
      </p:sp>
      <p:sp>
        <p:nvSpPr>
          <p:cNvPr id="3" name="Прямоугольник 2"/>
          <p:cNvSpPr/>
          <p:nvPr/>
        </p:nvSpPr>
        <p:spPr>
          <a:xfrm>
            <a:off x="539552" y="1002592"/>
            <a:ext cx="8064896" cy="375552"/>
          </a:xfrm>
          <a:prstGeom prst="rect">
            <a:avLst/>
          </a:prstGeom>
        </p:spPr>
        <p:txBody>
          <a:bodyPr wrap="square">
            <a:spAutoFit/>
          </a:bodyPr>
          <a:lstStyle/>
          <a:p>
            <a:pPr algn="just">
              <a:lnSpc>
                <a:spcPct val="107000"/>
              </a:lnSpc>
              <a:spcAft>
                <a:spcPts val="0"/>
              </a:spcAft>
            </a:pPr>
            <a:r>
              <a:rPr lang="ru-RU" b="1" dirty="0">
                <a:latin typeface="Calibri" panose="020F0502020204030204" pitchFamily="34" charset="0"/>
                <a:ea typeface="Calibri" panose="020F0502020204030204" pitchFamily="34" charset="0"/>
                <a:cs typeface="Conv_PFDINTEXTCONDPRO-MEDIUM"/>
              </a:rPr>
              <a:t> </a:t>
            </a:r>
            <a:endParaRPr lang="ru-RU" dirty="0">
              <a:latin typeface="Calibri" panose="020F0502020204030204" pitchFamily="34" charset="0"/>
              <a:ea typeface="Calibri" panose="020F0502020204030204" pitchFamily="34" charset="0"/>
              <a:cs typeface="Conv_PFDINTEXTCONDPRO-MEDIUM"/>
            </a:endParaRPr>
          </a:p>
        </p:txBody>
      </p:sp>
      <p:graphicFrame>
        <p:nvGraphicFramePr>
          <p:cNvPr id="7" name="Таблица 6"/>
          <p:cNvGraphicFramePr>
            <a:graphicFrameLocks noGrp="1"/>
          </p:cNvGraphicFramePr>
          <p:nvPr>
            <p:extLst>
              <p:ext uri="{D42A27DB-BD31-4B8C-83A1-F6EECF244321}">
                <p14:modId xmlns:p14="http://schemas.microsoft.com/office/powerpoint/2010/main" val="3891674674"/>
              </p:ext>
            </p:extLst>
          </p:nvPr>
        </p:nvGraphicFramePr>
        <p:xfrm>
          <a:off x="467544" y="1131590"/>
          <a:ext cx="8370820" cy="3829137"/>
        </p:xfrm>
        <a:graphic>
          <a:graphicData uri="http://schemas.openxmlformats.org/drawingml/2006/table">
            <a:tbl>
              <a:tblPr firstRow="1" firstCol="1" bandRow="1">
                <a:tableStyleId>{5C22544A-7EE6-4342-B048-85BDC9FD1C3A}</a:tableStyleId>
              </a:tblPr>
              <a:tblGrid>
                <a:gridCol w="4248472"/>
                <a:gridCol w="4122348"/>
              </a:tblGrid>
              <a:tr h="402199">
                <a:tc>
                  <a:txBody>
                    <a:bodyPr/>
                    <a:lstStyle/>
                    <a:p>
                      <a:pPr algn="ctr">
                        <a:lnSpc>
                          <a:spcPct val="115000"/>
                        </a:lnSpc>
                        <a:spcAft>
                          <a:spcPts val="0"/>
                        </a:spcAft>
                      </a:pPr>
                      <a:r>
                        <a:rPr lang="ru-RU" sz="1800" dirty="0" smtClean="0">
                          <a:effectLst/>
                          <a:latin typeface="Calibri"/>
                          <a:ea typeface="Calibri"/>
                          <a:cs typeface="Times New Roman"/>
                        </a:rPr>
                        <a:t>С</a:t>
                      </a:r>
                      <a:r>
                        <a:rPr lang="ru-RU" sz="1800" baseline="0" dirty="0" smtClean="0">
                          <a:effectLst/>
                          <a:latin typeface="Calibri"/>
                          <a:ea typeface="Calibri"/>
                          <a:cs typeface="Times New Roman"/>
                        </a:rPr>
                        <a:t> 01.01.2026 (в п. 1 ст. 421 добавлен второй абзац)</a:t>
                      </a:r>
                      <a:endParaRPr lang="ru-RU" sz="18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800" dirty="0" smtClean="0">
                          <a:effectLst/>
                          <a:latin typeface="Calibri"/>
                          <a:ea typeface="Calibri"/>
                          <a:cs typeface="Times New Roman"/>
                        </a:rPr>
                        <a:t>До 01.01.2026</a:t>
                      </a:r>
                      <a:endParaRPr lang="ru-RU" sz="1800" dirty="0">
                        <a:effectLst/>
                        <a:latin typeface="Calibri"/>
                        <a:ea typeface="Calibri"/>
                        <a:cs typeface="Times New Roman"/>
                      </a:endParaRPr>
                    </a:p>
                  </a:txBody>
                  <a:tcPr marL="68580" marR="68580" marT="0" marB="0"/>
                </a:tc>
              </a:tr>
              <a:tr h="3198201">
                <a:tc>
                  <a:txBody>
                    <a:bodyPr/>
                    <a:lstStyle/>
                    <a:p>
                      <a:pPr marL="0" lvl="0" indent="0">
                        <a:lnSpc>
                          <a:spcPct val="115000"/>
                        </a:lnSpc>
                        <a:spcAft>
                          <a:spcPts val="0"/>
                        </a:spcAft>
                        <a:buFont typeface="Symbol"/>
                        <a:buNone/>
                      </a:pPr>
                      <a:r>
                        <a:rPr lang="ru-RU" sz="1800" dirty="0" smtClean="0">
                          <a:effectLst/>
                          <a:latin typeface="+mn-lt"/>
                          <a:ea typeface="Calibri"/>
                          <a:cs typeface="Times New Roman"/>
                        </a:rPr>
                        <a:t>•</a:t>
                      </a:r>
                      <a:r>
                        <a:rPr lang="ru-RU" sz="900" b="0" dirty="0" smtClean="0">
                          <a:effectLst/>
                          <a:latin typeface="+mn-lt"/>
                          <a:ea typeface="Calibri"/>
                          <a:cs typeface="Times New Roman"/>
                        </a:rPr>
                        <a:t>В случае, если за календарный месяц расчетного (отчетного) периода сумма выплат и иных вознаграждений, предусмотренных пунктом 1 статьи 420 настоящего Кодекса (за исключением сумм, указанных в статье 422 настоящего Кодекса), начисленных в отношении физического лица, являющегося единоличным исполнительным органом коммерческой организации, составляет менее величины минимального размера оплаты труда, установленного федеральным законом на начало такого расчетного (отчетного) периода, то для целей определения базы для исчисления страховых взносов за такой расчетный (отчетный) период в отношении данного физического лица сумма выплат и иных вознаграждений, предусмотренных пунктом 1 статьи 420 настоящего Кодекса (за исключением сумм, указанных в статье 422 настоящего Кодекса), за указанный месяц принимается равной величине минимального размера оплаты труда, установленного федеральным законом на начало такого расчетного (отчетного) периода. При осуществлении физическим лицом полномочий единоличного исполнительного органа коммерческой организации неполный месяц указанная величина определяется пропорционально количеству календарных дней этого месяца, в течение которых осуществлялись такие полномочия.</a:t>
                      </a:r>
                    </a:p>
                    <a:p>
                      <a:pPr marL="0" lvl="0" indent="0">
                        <a:lnSpc>
                          <a:spcPct val="115000"/>
                        </a:lnSpc>
                        <a:spcAft>
                          <a:spcPts val="0"/>
                        </a:spcAft>
                        <a:buFont typeface="Symbol"/>
                        <a:buNone/>
                      </a:pPr>
                      <a:endParaRPr lang="ru-RU" sz="12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800" dirty="0" smtClean="0">
                          <a:effectLst/>
                          <a:latin typeface="+mn-lt"/>
                          <a:ea typeface="Calibri"/>
                          <a:cs typeface="Times New Roman"/>
                        </a:rPr>
                        <a:t>•</a:t>
                      </a:r>
                      <a:r>
                        <a:rPr lang="ru-RU" sz="1200" dirty="0" smtClean="0">
                          <a:effectLst/>
                          <a:latin typeface="+mn-lt"/>
                          <a:ea typeface="Calibri"/>
                          <a:cs typeface="Times New Roman"/>
                        </a:rPr>
                        <a:t>База для исчисления страховых взносов для плательщиков, указанных в абзацах втором и третьем подпункта 1 пункта 1 статьи 419 настоящего Кодекса, определяется по истечении каждого календарного месяца как сумма выплат и иных вознаграждений, предусмотренных пунктом 1 статьи 420 настоящего Кодекса, начисленных отдельно в отношении каждого физического лица с начала расчетного периода нарастающим итогом, за исключением сумм, указанных в статье 422 настоящего Кодекса.</a:t>
                      </a:r>
                    </a:p>
                    <a:p>
                      <a:pPr>
                        <a:lnSpc>
                          <a:spcPct val="115000"/>
                        </a:lnSpc>
                        <a:spcAft>
                          <a:spcPts val="0"/>
                        </a:spcAft>
                      </a:pPr>
                      <a:endParaRPr lang="ru-RU" sz="1800" dirty="0">
                        <a:effectLst/>
                        <a:latin typeface="Calibri"/>
                        <a:ea typeface="Calibri"/>
                        <a:cs typeface="Times New Roman"/>
                      </a:endParaRPr>
                    </a:p>
                  </a:txBody>
                  <a:tcPr marL="68580" marR="68580" marT="0" marB="0"/>
                </a:tc>
              </a:tr>
            </a:tbl>
          </a:graphicData>
        </a:graphic>
      </p:graphicFrame>
      <p:sp>
        <p:nvSpPr>
          <p:cNvPr id="9" name="Номер слайда 8"/>
          <p:cNvSpPr>
            <a:spLocks noGrp="1"/>
          </p:cNvSpPr>
          <p:nvPr>
            <p:ph type="sldNum" sz="quarter" idx="12"/>
          </p:nvPr>
        </p:nvSpPr>
        <p:spPr/>
        <p:txBody>
          <a:bodyPr/>
          <a:lstStyle/>
          <a:p>
            <a:fld id="{B19B0651-EE4F-4900-A07F-96A6BFA9D0F0}" type="slidenum">
              <a:rPr lang="ru-RU" smtClean="0"/>
              <a:t>4</a:t>
            </a:fld>
            <a:endParaRPr lang="ru-RU"/>
          </a:p>
        </p:txBody>
      </p:sp>
    </p:spTree>
    <p:extLst>
      <p:ext uri="{BB962C8B-B14F-4D97-AF65-F5344CB8AC3E}">
        <p14:creationId xmlns:p14="http://schemas.microsoft.com/office/powerpoint/2010/main" val="11132299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78275" y="627534"/>
            <a:ext cx="8424936" cy="792088"/>
          </a:xfrm>
        </p:spPr>
        <p:txBody>
          <a:bodyPr>
            <a:noAutofit/>
          </a:bodyPr>
          <a:lstStyle/>
          <a:p>
            <a:r>
              <a:rPr lang="ru-RU" sz="1400" b="1" dirty="0">
                <a:solidFill>
                  <a:srgbClr val="0000FF"/>
                </a:solidFill>
              </a:rPr>
              <a:t>Изменения МРОТ, </a:t>
            </a:r>
            <a:r>
              <a:rPr lang="ru-RU" sz="1400" b="1" dirty="0" err="1">
                <a:solidFill>
                  <a:srgbClr val="0000FF"/>
                </a:solidFill>
              </a:rPr>
              <a:t>ЕПВ,а</a:t>
            </a:r>
            <a:r>
              <a:rPr lang="ru-RU" sz="1400" b="1" dirty="0">
                <a:solidFill>
                  <a:srgbClr val="0000FF"/>
                </a:solidFill>
              </a:rPr>
              <a:t> также страховые взносы в фиксированном размере</a:t>
            </a:r>
            <a:endParaRPr lang="ru-RU" sz="1400" b="1" dirty="0">
              <a:solidFill>
                <a:schemeClr val="tx2"/>
              </a:solidFill>
              <a:latin typeface="Times New Roman" panose="02020603050405020304" pitchFamily="18" charset="0"/>
              <a:cs typeface="Times New Roman" panose="02020603050405020304" pitchFamily="18" charset="0"/>
            </a:endParaRPr>
          </a:p>
        </p:txBody>
      </p:sp>
      <p:grpSp>
        <p:nvGrpSpPr>
          <p:cNvPr id="4" name="Группа 16"/>
          <p:cNvGrpSpPr>
            <a:grpSpLocks/>
          </p:cNvGrpSpPr>
          <p:nvPr/>
        </p:nvGrpSpPr>
        <p:grpSpPr bwMode="auto">
          <a:xfrm>
            <a:off x="0" y="436621"/>
            <a:ext cx="10691664" cy="30103"/>
            <a:chOff x="0" y="582163"/>
            <a:chExt cx="10691664" cy="40137"/>
          </a:xfrm>
        </p:grpSpPr>
        <p:sp>
          <p:nvSpPr>
            <p:cNvPr id="5" name="Line 16"/>
            <p:cNvSpPr>
              <a:spLocks noChangeShapeType="1"/>
            </p:cNvSpPr>
            <p:nvPr/>
          </p:nvSpPr>
          <p:spPr bwMode="auto">
            <a:xfrm>
              <a:off x="0" y="622300"/>
              <a:ext cx="9144000" cy="0"/>
            </a:xfrm>
            <a:prstGeom prst="line">
              <a:avLst/>
            </a:prstGeom>
            <a:noFill/>
            <a:ln w="19050">
              <a:solidFill>
                <a:srgbClr val="7AA5D4"/>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6" name="Line 16"/>
            <p:cNvSpPr>
              <a:spLocks noChangeShapeType="1"/>
            </p:cNvSpPr>
            <p:nvPr/>
          </p:nvSpPr>
          <p:spPr bwMode="auto">
            <a:xfrm>
              <a:off x="1547664" y="582163"/>
              <a:ext cx="9144000" cy="0"/>
            </a:xfrm>
            <a:prstGeom prst="line">
              <a:avLst/>
            </a:prstGeom>
            <a:noFill/>
            <a:ln w="19050">
              <a:solidFill>
                <a:srgbClr val="7AA5D4"/>
              </a:solidFill>
              <a:round/>
              <a:headEnd/>
              <a:tailEnd/>
            </a:ln>
            <a:extLst>
              <a:ext uri="{909E8E84-426E-40DD-AFC4-6F175D3DCCD1}">
                <a14:hiddenFill xmlns:a14="http://schemas.microsoft.com/office/drawing/2010/main">
                  <a:noFill/>
                </a14:hiddenFill>
              </a:ext>
            </a:extLst>
          </p:spPr>
          <p:txBody>
            <a:bodyPr/>
            <a:lstStyle/>
            <a:p>
              <a:endParaRPr lang="ru-RU"/>
            </a:p>
          </p:txBody>
        </p:sp>
      </p:grpSp>
      <p:pic>
        <p:nvPicPr>
          <p:cNvPr id="8" name="Рисунок 7"/>
          <p:cNvPicPr>
            <a:picLocks/>
          </p:cNvPicPr>
          <p:nvPr/>
        </p:nvPicPr>
        <p:blipFill>
          <a:blip r:embed="rId3"/>
          <a:stretch>
            <a:fillRect/>
          </a:stretch>
        </p:blipFill>
        <p:spPr>
          <a:xfrm>
            <a:off x="179552" y="90385"/>
            <a:ext cx="720000" cy="667941"/>
          </a:xfrm>
          <a:prstGeom prst="rect">
            <a:avLst/>
          </a:prstGeom>
        </p:spPr>
      </p:pic>
      <p:sp>
        <p:nvSpPr>
          <p:cNvPr id="13" name="Подзаголовок 2"/>
          <p:cNvSpPr txBox="1">
            <a:spLocks/>
          </p:cNvSpPr>
          <p:nvPr/>
        </p:nvSpPr>
        <p:spPr>
          <a:xfrm>
            <a:off x="395536" y="1002592"/>
            <a:ext cx="8661721" cy="5430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endParaRPr lang="ru-RU" sz="1100" dirty="0"/>
          </a:p>
        </p:txBody>
      </p:sp>
      <p:sp>
        <p:nvSpPr>
          <p:cNvPr id="14" name="Подзаголовок 2"/>
          <p:cNvSpPr txBox="1">
            <a:spLocks/>
          </p:cNvSpPr>
          <p:nvPr/>
        </p:nvSpPr>
        <p:spPr>
          <a:xfrm>
            <a:off x="467544" y="1131590"/>
            <a:ext cx="8568952" cy="388843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indent="457200" algn="just"/>
            <a:endParaRPr lang="ru-RU" sz="1400" dirty="0">
              <a:solidFill>
                <a:schemeClr val="tx1"/>
              </a:solidFill>
            </a:endParaRPr>
          </a:p>
        </p:txBody>
      </p:sp>
      <p:sp>
        <p:nvSpPr>
          <p:cNvPr id="3" name="Прямоугольник 2"/>
          <p:cNvSpPr/>
          <p:nvPr/>
        </p:nvSpPr>
        <p:spPr>
          <a:xfrm>
            <a:off x="539552" y="1002592"/>
            <a:ext cx="8064896" cy="375552"/>
          </a:xfrm>
          <a:prstGeom prst="rect">
            <a:avLst/>
          </a:prstGeom>
        </p:spPr>
        <p:txBody>
          <a:bodyPr wrap="square">
            <a:spAutoFit/>
          </a:bodyPr>
          <a:lstStyle/>
          <a:p>
            <a:pPr algn="just">
              <a:lnSpc>
                <a:spcPct val="107000"/>
              </a:lnSpc>
              <a:spcAft>
                <a:spcPts val="0"/>
              </a:spcAft>
            </a:pPr>
            <a:r>
              <a:rPr lang="ru-RU" b="1" dirty="0">
                <a:latin typeface="Calibri" panose="020F0502020204030204" pitchFamily="34" charset="0"/>
                <a:ea typeface="Calibri" panose="020F0502020204030204" pitchFamily="34" charset="0"/>
                <a:cs typeface="Conv_PFDINTEXTCONDPRO-MEDIUM"/>
              </a:rPr>
              <a:t> </a:t>
            </a:r>
            <a:endParaRPr lang="ru-RU" dirty="0">
              <a:latin typeface="Calibri" panose="020F0502020204030204" pitchFamily="34" charset="0"/>
              <a:ea typeface="Calibri" panose="020F0502020204030204" pitchFamily="34" charset="0"/>
              <a:cs typeface="Conv_PFDINTEXTCONDPRO-MEDIUM"/>
            </a:endParaRPr>
          </a:p>
        </p:txBody>
      </p:sp>
      <p:graphicFrame>
        <p:nvGraphicFramePr>
          <p:cNvPr id="7" name="Таблица 6"/>
          <p:cNvGraphicFramePr>
            <a:graphicFrameLocks noGrp="1"/>
          </p:cNvGraphicFramePr>
          <p:nvPr>
            <p:extLst>
              <p:ext uri="{D42A27DB-BD31-4B8C-83A1-F6EECF244321}">
                <p14:modId xmlns:p14="http://schemas.microsoft.com/office/powerpoint/2010/main" val="3521393873"/>
              </p:ext>
            </p:extLst>
          </p:nvPr>
        </p:nvGraphicFramePr>
        <p:xfrm>
          <a:off x="467544" y="1194751"/>
          <a:ext cx="8488363" cy="3562314"/>
        </p:xfrm>
        <a:graphic>
          <a:graphicData uri="http://schemas.openxmlformats.org/drawingml/2006/table">
            <a:tbl>
              <a:tblPr firstRow="1" firstCol="1" bandRow="1">
                <a:tableStyleId>{5C22544A-7EE6-4342-B048-85BDC9FD1C3A}</a:tableStyleId>
              </a:tblPr>
              <a:tblGrid>
                <a:gridCol w="5376288"/>
                <a:gridCol w="1634527"/>
                <a:gridCol w="1477548"/>
              </a:tblGrid>
              <a:tr h="38865">
                <a:tc>
                  <a:txBody>
                    <a:bodyPr/>
                    <a:lstStyle/>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800" dirty="0" smtClean="0">
                          <a:effectLst/>
                        </a:rPr>
                        <a:t>2025</a:t>
                      </a:r>
                      <a:endParaRPr lang="ru-RU" sz="18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800" dirty="0" smtClean="0">
                          <a:effectLst/>
                        </a:rPr>
                        <a:t>2026</a:t>
                      </a:r>
                      <a:endParaRPr lang="ru-RU" sz="1800" dirty="0">
                        <a:effectLst/>
                        <a:latin typeface="Calibri"/>
                        <a:ea typeface="Calibri"/>
                        <a:cs typeface="Times New Roman"/>
                      </a:endParaRPr>
                    </a:p>
                  </a:txBody>
                  <a:tcPr marL="68580" marR="68580" marT="0" marB="0"/>
                </a:tc>
              </a:tr>
              <a:tr h="321175">
                <a:tc>
                  <a:txBody>
                    <a:bodyPr/>
                    <a:lstStyle/>
                    <a:p>
                      <a:pPr marL="342900" lvl="0" indent="-342900">
                        <a:lnSpc>
                          <a:spcPct val="115000"/>
                        </a:lnSpc>
                        <a:spcAft>
                          <a:spcPts val="0"/>
                        </a:spcAft>
                        <a:buFont typeface="Symbol"/>
                        <a:buChar char=""/>
                      </a:pPr>
                      <a:r>
                        <a:rPr lang="ru-RU" sz="1800" dirty="0" smtClean="0">
                          <a:effectLst/>
                        </a:rPr>
                        <a:t>Минимальный </a:t>
                      </a:r>
                      <a:r>
                        <a:rPr lang="ru-RU" sz="1800" dirty="0">
                          <a:effectLst/>
                        </a:rPr>
                        <a:t>размер оплаты труда (МРОТ)</a:t>
                      </a:r>
                      <a:endParaRPr lang="ru-RU" sz="18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800" dirty="0" smtClean="0">
                          <a:effectLst/>
                        </a:rPr>
                        <a:t>22 440 </a:t>
                      </a:r>
                      <a:r>
                        <a:rPr lang="ru-RU" sz="1800" dirty="0">
                          <a:effectLst/>
                        </a:rPr>
                        <a:t>руб.</a:t>
                      </a:r>
                      <a:endParaRPr lang="ru-RU" sz="1800" dirty="0">
                        <a:effectLst/>
                        <a:latin typeface="Calibri"/>
                        <a:ea typeface="Calibri"/>
                        <a:cs typeface="Times New Roman"/>
                      </a:endParaRPr>
                    </a:p>
                  </a:txBody>
                  <a:tcPr marL="68580" marR="68580" marT="0" marB="0"/>
                </a:tc>
                <a:tc>
                  <a:txBody>
                    <a:bodyPr/>
                    <a:lstStyle/>
                    <a:p>
                      <a:pPr marL="0" indent="0">
                        <a:lnSpc>
                          <a:spcPct val="115000"/>
                        </a:lnSpc>
                        <a:spcAft>
                          <a:spcPts val="0"/>
                        </a:spcAft>
                        <a:buFont typeface="Arial" panose="020B0604020202020204" pitchFamily="34" charset="0"/>
                        <a:buNone/>
                      </a:pPr>
                      <a:r>
                        <a:rPr lang="ru-RU" sz="1800" dirty="0" smtClean="0">
                          <a:effectLst/>
                        </a:rPr>
                        <a:t>27 093 </a:t>
                      </a:r>
                      <a:r>
                        <a:rPr lang="ru-RU" sz="1800" dirty="0">
                          <a:effectLst/>
                        </a:rPr>
                        <a:t>руб</a:t>
                      </a:r>
                      <a:r>
                        <a:rPr lang="ru-RU" sz="1800" dirty="0" smtClean="0">
                          <a:effectLst/>
                        </a:rPr>
                        <a:t>.</a:t>
                      </a:r>
                      <a:endParaRPr lang="ru-RU" sz="1800" dirty="0">
                        <a:effectLst/>
                        <a:latin typeface="Calibri"/>
                        <a:ea typeface="Calibri"/>
                        <a:cs typeface="Times New Roman"/>
                      </a:endParaRPr>
                    </a:p>
                  </a:txBody>
                  <a:tcPr marL="68580" marR="68580" marT="0" marB="0"/>
                </a:tc>
              </a:tr>
              <a:tr h="1008112">
                <a:tc>
                  <a:txBody>
                    <a:bodyPr/>
                    <a:lstStyle/>
                    <a:p>
                      <a:pPr marL="342900" lvl="0" indent="-342900">
                        <a:lnSpc>
                          <a:spcPct val="115000"/>
                        </a:lnSpc>
                        <a:spcAft>
                          <a:spcPts val="0"/>
                        </a:spcAft>
                        <a:buFont typeface="Symbol"/>
                        <a:buChar char=""/>
                      </a:pPr>
                      <a:r>
                        <a:rPr lang="ru-RU" sz="1800" dirty="0">
                          <a:effectLst/>
                        </a:rPr>
                        <a:t>сумма страховых взносов в совокупном фиксированном размере, уплачиваемых ИП, адвокатами, нотариусами и </a:t>
                      </a:r>
                      <a:r>
                        <a:rPr lang="ru-RU" sz="1800" dirty="0" err="1">
                          <a:effectLst/>
                        </a:rPr>
                        <a:t>т.д</a:t>
                      </a:r>
                      <a:endParaRPr lang="ru-RU" sz="18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800" dirty="0" smtClean="0">
                          <a:effectLst/>
                        </a:rPr>
                        <a:t> 53 658 </a:t>
                      </a:r>
                      <a:r>
                        <a:rPr lang="ru-RU" sz="1800" dirty="0">
                          <a:effectLst/>
                        </a:rPr>
                        <a:t>руб.</a:t>
                      </a:r>
                      <a:endParaRPr lang="ru-RU" sz="18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800" dirty="0" smtClean="0">
                          <a:effectLst/>
                        </a:rPr>
                        <a:t>57 390 </a:t>
                      </a:r>
                      <a:r>
                        <a:rPr lang="ru-RU" sz="1800" dirty="0">
                          <a:effectLst/>
                        </a:rPr>
                        <a:t>руб.</a:t>
                      </a:r>
                      <a:endParaRPr lang="ru-RU" sz="1800" dirty="0">
                        <a:effectLst/>
                        <a:latin typeface="Calibri"/>
                        <a:ea typeface="Calibri"/>
                        <a:cs typeface="Times New Roman"/>
                      </a:endParaRPr>
                    </a:p>
                  </a:txBody>
                  <a:tcPr marL="68580" marR="68580" marT="0" marB="0"/>
                </a:tc>
              </a:tr>
              <a:tr h="688845">
                <a:tc>
                  <a:txBody>
                    <a:bodyPr/>
                    <a:lstStyle/>
                    <a:p>
                      <a:pPr marL="285750" lvl="0" indent="-285750">
                        <a:lnSpc>
                          <a:spcPct val="115000"/>
                        </a:lnSpc>
                        <a:spcAft>
                          <a:spcPts val="0"/>
                        </a:spcAft>
                        <a:buFont typeface="Arial" panose="020B0604020202020204" pitchFamily="34" charset="0"/>
                        <a:buChar char="•"/>
                      </a:pPr>
                      <a:r>
                        <a:rPr lang="ru-RU" sz="1800" dirty="0" smtClean="0">
                          <a:effectLst/>
                          <a:latin typeface="+mn-lt"/>
                          <a:ea typeface="Calibri"/>
                          <a:cs typeface="Times New Roman"/>
                        </a:rPr>
                        <a:t>Единая предельная величина базы для исчисления страховых взносов</a:t>
                      </a:r>
                    </a:p>
                    <a:p>
                      <a:pPr marL="285750" lvl="0" indent="-285750">
                        <a:lnSpc>
                          <a:spcPct val="115000"/>
                        </a:lnSpc>
                        <a:spcAft>
                          <a:spcPts val="0"/>
                        </a:spcAft>
                        <a:buFont typeface="Arial" panose="020B0604020202020204" pitchFamily="34" charset="0"/>
                        <a:buChar char="•"/>
                      </a:pPr>
                      <a:endParaRPr lang="ru-RU" sz="18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800" dirty="0" smtClean="0">
                          <a:effectLst/>
                          <a:latin typeface="Calibri"/>
                          <a:ea typeface="Calibri"/>
                          <a:cs typeface="Times New Roman"/>
                        </a:rPr>
                        <a:t>2 759 000</a:t>
                      </a:r>
                      <a:endParaRPr lang="ru-RU" sz="18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800" dirty="0" smtClean="0">
                          <a:effectLst/>
                          <a:latin typeface="Calibri"/>
                          <a:ea typeface="Calibri"/>
                          <a:cs typeface="Times New Roman"/>
                        </a:rPr>
                        <a:t>2</a:t>
                      </a:r>
                      <a:r>
                        <a:rPr lang="ru-RU" sz="1800" baseline="0" dirty="0" smtClean="0">
                          <a:effectLst/>
                          <a:latin typeface="Calibri"/>
                          <a:ea typeface="Calibri"/>
                          <a:cs typeface="Times New Roman"/>
                        </a:rPr>
                        <a:t> 979 000</a:t>
                      </a:r>
                      <a:endParaRPr lang="ru-RU" sz="1800" dirty="0">
                        <a:effectLst/>
                        <a:latin typeface="Calibri"/>
                        <a:ea typeface="Calibri"/>
                        <a:cs typeface="Times New Roman"/>
                      </a:endParaRPr>
                    </a:p>
                  </a:txBody>
                  <a:tcPr marL="68580" marR="68580" marT="0" marB="0"/>
                </a:tc>
              </a:tr>
              <a:tr h="971155">
                <a:tc>
                  <a:txBody>
                    <a:bodyPr/>
                    <a:lstStyle/>
                    <a:p>
                      <a:pPr marL="342900" lvl="0" indent="-342900">
                        <a:lnSpc>
                          <a:spcPct val="115000"/>
                        </a:lnSpc>
                        <a:spcAft>
                          <a:spcPts val="0"/>
                        </a:spcAft>
                        <a:buFont typeface="Symbol"/>
                        <a:buChar char=""/>
                      </a:pPr>
                      <a:r>
                        <a:rPr lang="ru-RU" sz="1800" dirty="0">
                          <a:effectLst/>
                        </a:rPr>
                        <a:t>максимальный размер взноса с дохода свыше 300 000 рублей</a:t>
                      </a:r>
                      <a:endParaRPr lang="ru-RU" sz="18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800" dirty="0" smtClean="0">
                          <a:effectLst/>
                        </a:rPr>
                        <a:t>300 888 </a:t>
                      </a:r>
                      <a:r>
                        <a:rPr lang="ru-RU" sz="1800" dirty="0">
                          <a:effectLst/>
                        </a:rPr>
                        <a:t>руб.</a:t>
                      </a:r>
                      <a:endParaRPr lang="ru-RU" sz="18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800" dirty="0" smtClean="0">
                          <a:effectLst/>
                        </a:rPr>
                        <a:t>321 818 </a:t>
                      </a:r>
                      <a:r>
                        <a:rPr lang="ru-RU" sz="1800" dirty="0">
                          <a:effectLst/>
                        </a:rPr>
                        <a:t>руб.</a:t>
                      </a:r>
                      <a:endParaRPr lang="ru-RU" sz="1800" dirty="0">
                        <a:effectLst/>
                        <a:latin typeface="Calibri"/>
                        <a:ea typeface="Calibri"/>
                        <a:cs typeface="Times New Roman"/>
                      </a:endParaRPr>
                    </a:p>
                  </a:txBody>
                  <a:tcPr marL="68580" marR="68580" marT="0" marB="0"/>
                </a:tc>
              </a:tr>
            </a:tbl>
          </a:graphicData>
        </a:graphic>
      </p:graphicFrame>
      <p:sp>
        <p:nvSpPr>
          <p:cNvPr id="9" name="Номер слайда 8"/>
          <p:cNvSpPr>
            <a:spLocks noGrp="1"/>
          </p:cNvSpPr>
          <p:nvPr>
            <p:ph type="sldNum" sz="quarter" idx="12"/>
          </p:nvPr>
        </p:nvSpPr>
        <p:spPr/>
        <p:txBody>
          <a:bodyPr/>
          <a:lstStyle/>
          <a:p>
            <a:fld id="{B19B0651-EE4F-4900-A07F-96A6BFA9D0F0}" type="slidenum">
              <a:rPr lang="ru-RU" smtClean="0"/>
              <a:t>5</a:t>
            </a:fld>
            <a:endParaRPr lang="ru-RU"/>
          </a:p>
        </p:txBody>
      </p:sp>
    </p:spTree>
    <p:extLst>
      <p:ext uri="{BB962C8B-B14F-4D97-AF65-F5344CB8AC3E}">
        <p14:creationId xmlns:p14="http://schemas.microsoft.com/office/powerpoint/2010/main" val="33217570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565571"/>
          </a:xfrm>
        </p:spPr>
        <p:txBody>
          <a:bodyPr>
            <a:normAutofit fontScale="90000"/>
          </a:bodyPr>
          <a:lstStyle/>
          <a:p>
            <a:r>
              <a:rPr lang="ru-RU" sz="1600" dirty="0"/>
              <a:t>Информация по территориально-муниципальному делению МРИ ФНС России по Челябинской области на 2026 год (коды ОКТМО с </a:t>
            </a:r>
            <a:r>
              <a:rPr lang="ru-RU" sz="1600" dirty="0" smtClean="0"/>
              <a:t>01.01.2026 </a:t>
            </a:r>
            <a:r>
              <a:rPr lang="ru-RU" sz="1600" dirty="0" err="1" smtClean="0"/>
              <a:t>Еманжелинского</a:t>
            </a:r>
            <a:r>
              <a:rPr lang="ru-RU" sz="1600" dirty="0" smtClean="0"/>
              <a:t> и </a:t>
            </a:r>
            <a:r>
              <a:rPr lang="ru-RU" sz="1600" dirty="0" err="1" smtClean="0"/>
              <a:t>Еткульского</a:t>
            </a:r>
            <a:r>
              <a:rPr lang="ru-RU" sz="1600" dirty="0" smtClean="0"/>
              <a:t> муниципальных районов</a:t>
            </a:r>
            <a:r>
              <a:rPr lang="ru-RU" sz="1800" dirty="0" smtClean="0"/>
              <a:t>)</a:t>
            </a:r>
            <a:r>
              <a:rPr lang="ru-RU" sz="1800" dirty="0"/>
              <a:t/>
            </a:r>
            <a:br>
              <a:rPr lang="ru-RU" sz="1800" dirty="0"/>
            </a:br>
            <a:endParaRPr lang="ru-RU" sz="1800"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1" y="744423"/>
            <a:ext cx="8554342" cy="1611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19" y="2520215"/>
            <a:ext cx="8590347" cy="241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Рисунок 6"/>
          <p:cNvPicPr>
            <a:picLocks/>
          </p:cNvPicPr>
          <p:nvPr/>
        </p:nvPicPr>
        <p:blipFill>
          <a:blip r:embed="rId4"/>
          <a:stretch>
            <a:fillRect/>
          </a:stretch>
        </p:blipFill>
        <p:spPr>
          <a:xfrm>
            <a:off x="179552" y="90385"/>
            <a:ext cx="720000" cy="667941"/>
          </a:xfrm>
          <a:prstGeom prst="rect">
            <a:avLst/>
          </a:prstGeom>
        </p:spPr>
      </p:pic>
      <p:sp>
        <p:nvSpPr>
          <p:cNvPr id="5" name="Номер слайда 4"/>
          <p:cNvSpPr>
            <a:spLocks noGrp="1"/>
          </p:cNvSpPr>
          <p:nvPr>
            <p:ph type="sldNum" sz="quarter" idx="12"/>
          </p:nvPr>
        </p:nvSpPr>
        <p:spPr>
          <a:xfrm>
            <a:off x="8316416" y="4767263"/>
            <a:ext cx="370384" cy="273844"/>
          </a:xfrm>
        </p:spPr>
        <p:txBody>
          <a:bodyPr/>
          <a:lstStyle/>
          <a:p>
            <a:fld id="{B19B0651-EE4F-4900-A07F-96A6BFA9D0F0}" type="slidenum">
              <a:rPr lang="ru-RU" smtClean="0"/>
              <a:t>6</a:t>
            </a:fld>
            <a:endParaRPr lang="ru-RU" dirty="0"/>
          </a:p>
        </p:txBody>
      </p:sp>
    </p:spTree>
    <p:extLst>
      <p:ext uri="{BB962C8B-B14F-4D97-AF65-F5344CB8AC3E}">
        <p14:creationId xmlns:p14="http://schemas.microsoft.com/office/powerpoint/2010/main" val="22887547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565571"/>
          </a:xfrm>
        </p:spPr>
        <p:txBody>
          <a:bodyPr>
            <a:normAutofit fontScale="90000"/>
          </a:bodyPr>
          <a:lstStyle/>
          <a:p>
            <a:r>
              <a:rPr lang="ru-RU" sz="1800" dirty="0"/>
              <a:t>Информация по территориально-муниципальному делению МРИ ФНС России по Челябинской области на 2026 год (коды ОКТМО с </a:t>
            </a:r>
            <a:r>
              <a:rPr lang="ru-RU" sz="1800" dirty="0" smtClean="0"/>
              <a:t>01.01.2026 Красноармейского муниципального района)</a:t>
            </a:r>
            <a:r>
              <a:rPr lang="ru-RU" sz="1800" dirty="0"/>
              <a:t/>
            </a:r>
            <a:br>
              <a:rPr lang="ru-RU" sz="1800" dirty="0"/>
            </a:br>
            <a:endParaRPr lang="ru-RU" sz="1800"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843558"/>
            <a:ext cx="8229600" cy="3733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Рисунок 6"/>
          <p:cNvPicPr>
            <a:picLocks/>
          </p:cNvPicPr>
          <p:nvPr/>
        </p:nvPicPr>
        <p:blipFill>
          <a:blip r:embed="rId3"/>
          <a:stretch>
            <a:fillRect/>
          </a:stretch>
        </p:blipFill>
        <p:spPr>
          <a:xfrm>
            <a:off x="179552" y="90385"/>
            <a:ext cx="720000" cy="667941"/>
          </a:xfrm>
          <a:prstGeom prst="rect">
            <a:avLst/>
          </a:prstGeom>
        </p:spPr>
      </p:pic>
      <p:sp>
        <p:nvSpPr>
          <p:cNvPr id="4" name="Номер слайда 3"/>
          <p:cNvSpPr>
            <a:spLocks noGrp="1"/>
          </p:cNvSpPr>
          <p:nvPr>
            <p:ph type="sldNum" sz="quarter" idx="12"/>
          </p:nvPr>
        </p:nvSpPr>
        <p:spPr/>
        <p:txBody>
          <a:bodyPr/>
          <a:lstStyle/>
          <a:p>
            <a:fld id="{B19B0651-EE4F-4900-A07F-96A6BFA9D0F0}" type="slidenum">
              <a:rPr lang="ru-RU" smtClean="0"/>
              <a:t>7</a:t>
            </a:fld>
            <a:endParaRPr lang="ru-RU"/>
          </a:p>
        </p:txBody>
      </p:sp>
    </p:spTree>
    <p:extLst>
      <p:ext uri="{BB962C8B-B14F-4D97-AF65-F5344CB8AC3E}">
        <p14:creationId xmlns:p14="http://schemas.microsoft.com/office/powerpoint/2010/main" val="10711878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565571"/>
          </a:xfrm>
        </p:spPr>
        <p:txBody>
          <a:bodyPr>
            <a:normAutofit fontScale="90000"/>
          </a:bodyPr>
          <a:lstStyle/>
          <a:p>
            <a:r>
              <a:rPr lang="ru-RU" sz="1800" dirty="0"/>
              <a:t>Информация по территориально-муниципальному делению МРИ ФНС России по Челябинской области на 2026 год (коды ОКТМО с </a:t>
            </a:r>
            <a:r>
              <a:rPr lang="ru-RU" sz="1800" dirty="0" smtClean="0"/>
              <a:t>01.01.2026 Октябрьский муниципальный район)</a:t>
            </a:r>
            <a:r>
              <a:rPr lang="ru-RU" sz="1800" dirty="0"/>
              <a:t/>
            </a:r>
            <a:br>
              <a:rPr lang="ru-RU" sz="1800" dirty="0"/>
            </a:br>
            <a:endParaRPr lang="ru-RU" sz="1800"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771551"/>
            <a:ext cx="8229600" cy="3638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Рисунок 5"/>
          <p:cNvPicPr>
            <a:picLocks/>
          </p:cNvPicPr>
          <p:nvPr/>
        </p:nvPicPr>
        <p:blipFill>
          <a:blip r:embed="rId3"/>
          <a:stretch>
            <a:fillRect/>
          </a:stretch>
        </p:blipFill>
        <p:spPr>
          <a:xfrm>
            <a:off x="179552" y="90385"/>
            <a:ext cx="720000" cy="667941"/>
          </a:xfrm>
          <a:prstGeom prst="rect">
            <a:avLst/>
          </a:prstGeom>
        </p:spPr>
      </p:pic>
      <p:sp>
        <p:nvSpPr>
          <p:cNvPr id="4" name="Номер слайда 3"/>
          <p:cNvSpPr>
            <a:spLocks noGrp="1"/>
          </p:cNvSpPr>
          <p:nvPr>
            <p:ph type="sldNum" sz="quarter" idx="12"/>
          </p:nvPr>
        </p:nvSpPr>
        <p:spPr/>
        <p:txBody>
          <a:bodyPr/>
          <a:lstStyle/>
          <a:p>
            <a:fld id="{B19B0651-EE4F-4900-A07F-96A6BFA9D0F0}" type="slidenum">
              <a:rPr lang="ru-RU" smtClean="0"/>
              <a:t>8</a:t>
            </a:fld>
            <a:endParaRPr lang="ru-RU"/>
          </a:p>
        </p:txBody>
      </p:sp>
    </p:spTree>
    <p:extLst>
      <p:ext uri="{BB962C8B-B14F-4D97-AF65-F5344CB8AC3E}">
        <p14:creationId xmlns:p14="http://schemas.microsoft.com/office/powerpoint/2010/main" val="26042137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Группа 16"/>
          <p:cNvGrpSpPr>
            <a:grpSpLocks/>
          </p:cNvGrpSpPr>
          <p:nvPr/>
        </p:nvGrpSpPr>
        <p:grpSpPr bwMode="auto">
          <a:xfrm>
            <a:off x="0" y="467915"/>
            <a:ext cx="9144000" cy="52388"/>
            <a:chOff x="0" y="622300"/>
            <a:chExt cx="9144000" cy="69850"/>
          </a:xfrm>
        </p:grpSpPr>
        <p:sp>
          <p:nvSpPr>
            <p:cNvPr id="7" name="Line 16"/>
            <p:cNvSpPr>
              <a:spLocks noChangeShapeType="1"/>
            </p:cNvSpPr>
            <p:nvPr/>
          </p:nvSpPr>
          <p:spPr bwMode="auto">
            <a:xfrm>
              <a:off x="0" y="622300"/>
              <a:ext cx="9144000" cy="0"/>
            </a:xfrm>
            <a:prstGeom prst="line">
              <a:avLst/>
            </a:prstGeom>
            <a:noFill/>
            <a:ln w="19050">
              <a:solidFill>
                <a:srgbClr val="7AA5D4"/>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8" name="Line 16"/>
            <p:cNvSpPr>
              <a:spLocks noChangeShapeType="1"/>
            </p:cNvSpPr>
            <p:nvPr/>
          </p:nvSpPr>
          <p:spPr bwMode="auto">
            <a:xfrm>
              <a:off x="0" y="692150"/>
              <a:ext cx="9144000" cy="0"/>
            </a:xfrm>
            <a:prstGeom prst="line">
              <a:avLst/>
            </a:prstGeom>
            <a:noFill/>
            <a:ln w="19050">
              <a:solidFill>
                <a:srgbClr val="7AA5D4"/>
              </a:solidFill>
              <a:round/>
              <a:headEnd/>
              <a:tailEnd/>
            </a:ln>
            <a:extLst>
              <a:ext uri="{909E8E84-426E-40DD-AFC4-6F175D3DCCD1}">
                <a14:hiddenFill xmlns:a14="http://schemas.microsoft.com/office/drawing/2010/main">
                  <a:noFill/>
                </a14:hiddenFill>
              </a:ext>
            </a:extLst>
          </p:spPr>
          <p:txBody>
            <a:bodyPr/>
            <a:lstStyle/>
            <a:p>
              <a:endParaRPr lang="ru-RU"/>
            </a:p>
          </p:txBody>
        </p:sp>
      </p:grpSp>
      <p:pic>
        <p:nvPicPr>
          <p:cNvPr id="3" name="Рисунок 2"/>
          <p:cNvPicPr>
            <a:picLocks/>
          </p:cNvPicPr>
          <p:nvPr/>
        </p:nvPicPr>
        <p:blipFill>
          <a:blip r:embed="rId2"/>
          <a:stretch>
            <a:fillRect/>
          </a:stretch>
        </p:blipFill>
        <p:spPr>
          <a:xfrm>
            <a:off x="395537" y="76407"/>
            <a:ext cx="684000" cy="667941"/>
          </a:xfrm>
          <a:prstGeom prst="rect">
            <a:avLst/>
          </a:prstGeom>
        </p:spPr>
      </p:pic>
      <p:sp>
        <p:nvSpPr>
          <p:cNvPr id="10" name="Прямоугольник 36"/>
          <p:cNvSpPr>
            <a:spLocks noChangeArrowheads="1"/>
          </p:cNvSpPr>
          <p:nvPr/>
        </p:nvSpPr>
        <p:spPr bwMode="auto">
          <a:xfrm>
            <a:off x="1090614" y="2193708"/>
            <a:ext cx="70818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r>
              <a:rPr lang="ru-RU" altLang="ru-RU" sz="3200" b="1" dirty="0">
                <a:solidFill>
                  <a:srgbClr val="0066FF"/>
                </a:solidFill>
                <a:latin typeface="Times New Roman" panose="02020603050405020304" pitchFamily="18" charset="0"/>
                <a:cs typeface="Times New Roman" panose="02020603050405020304" pitchFamily="18" charset="0"/>
              </a:rPr>
              <a:t>СПАСИБО ЗА ВНИМАНИЕ!</a:t>
            </a:r>
            <a:r>
              <a:rPr lang="ru-RU" altLang="ru-RU" sz="2800" b="1" dirty="0">
                <a:solidFill>
                  <a:srgbClr val="0066FF"/>
                </a:solidFill>
                <a:latin typeface="Times New Roman" panose="02020603050405020304" pitchFamily="18" charset="0"/>
                <a:cs typeface="Times New Roman" panose="02020603050405020304" pitchFamily="18" charset="0"/>
              </a:rPr>
              <a:t> </a:t>
            </a:r>
          </a:p>
        </p:txBody>
      </p:sp>
      <p:sp>
        <p:nvSpPr>
          <p:cNvPr id="2" name="Номер слайда 1"/>
          <p:cNvSpPr>
            <a:spLocks noGrp="1"/>
          </p:cNvSpPr>
          <p:nvPr>
            <p:ph type="sldNum" sz="quarter" idx="12"/>
          </p:nvPr>
        </p:nvSpPr>
        <p:spPr/>
        <p:txBody>
          <a:bodyPr/>
          <a:lstStyle/>
          <a:p>
            <a:fld id="{B19B0651-EE4F-4900-A07F-96A6BFA9D0F0}" type="slidenum">
              <a:rPr lang="ru-RU" smtClean="0"/>
              <a:t>9</a:t>
            </a:fld>
            <a:endParaRPr lang="ru-RU"/>
          </a:p>
        </p:txBody>
      </p:sp>
    </p:spTree>
    <p:extLst>
      <p:ext uri="{BB962C8B-B14F-4D97-AF65-F5344CB8AC3E}">
        <p14:creationId xmlns:p14="http://schemas.microsoft.com/office/powerpoint/2010/main" val="222016724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4648</TotalTime>
  <Words>847</Words>
  <Application>Microsoft Office PowerPoint</Application>
  <PresentationFormat>Экран (16:9)</PresentationFormat>
  <Paragraphs>74</Paragraphs>
  <Slides>9</Slides>
  <Notes>5</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Ключевые изменения в налоговом законодательстве по страховым взносам с 01.01.2026г. </vt:lpstr>
      <vt:lpstr>Изменения в части применения пониженного тарифа в размере 15%  плательщиками страховых взносов, признаваемых субъектами малого или среднего предпринимательства в соответствии с Федеральным законом от 24 июля 2007 года N 209-ФЗ (пп.17 п.1 ст.427 НК РФ)</vt:lpstr>
      <vt:lpstr>Изменения в ст. 427 НК РФ (размеры пониженных тарифов) и ст. 422 НК РФ (доходы не подлежащие обложению СВ)</vt:lpstr>
      <vt:lpstr>База для исчисления страховых взносов для плательщиков, производящих выплаты и иные вознаграждения физическим лицам (п.1 ст. 421 НК РФ)</vt:lpstr>
      <vt:lpstr>Изменения МРОТ, ЕПВ,а также страховые взносы в фиксированном размере</vt:lpstr>
      <vt:lpstr>Информация по территориально-муниципальному делению МРИ ФНС России по Челябинской области на 2026 год (коды ОКТМО с 01.01.2026 Еманжелинского и Еткульского муниципальных районов) </vt:lpstr>
      <vt:lpstr>Информация по территориально-муниципальному делению МРИ ФНС России по Челябинской области на 2026 год (коды ОКТМО с 01.01.2026 Красноармейского муниципального района) </vt:lpstr>
      <vt:lpstr>Информация по территориально-муниципальному делению МРИ ФНС России по Челябинской области на 2026 год (коды ОКТМО с 01.01.2026 Октябрьский муниципальный район)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Гавриловская Ирина Сергеевна</dc:creator>
  <cp:lastModifiedBy>Арапова Юлия Юрьевна</cp:lastModifiedBy>
  <cp:revision>257</cp:revision>
  <cp:lastPrinted>2024-11-15T14:18:06Z</cp:lastPrinted>
  <dcterms:created xsi:type="dcterms:W3CDTF">2021-01-28T13:39:01Z</dcterms:created>
  <dcterms:modified xsi:type="dcterms:W3CDTF">2025-12-11T15:56:11Z</dcterms:modified>
</cp:coreProperties>
</file>